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2" r:id="rId3"/>
    <p:sldId id="271" r:id="rId4"/>
    <p:sldId id="284" r:id="rId5"/>
    <p:sldId id="273" r:id="rId6"/>
    <p:sldId id="274" r:id="rId7"/>
    <p:sldId id="270" r:id="rId8"/>
    <p:sldId id="272" r:id="rId9"/>
    <p:sldId id="268" r:id="rId10"/>
    <p:sldId id="266" r:id="rId11"/>
    <p:sldId id="288" r:id="rId12"/>
    <p:sldId id="282" r:id="rId13"/>
    <p:sldId id="285" r:id="rId14"/>
    <p:sldId id="286" r:id="rId15"/>
    <p:sldId id="281" r:id="rId16"/>
    <p:sldId id="287" r:id="rId17"/>
    <p:sldId id="277" r:id="rId18"/>
    <p:sldId id="276" r:id="rId19"/>
    <p:sldId id="278" r:id="rId20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90" autoAdjust="0"/>
    <p:restoredTop sz="92685" autoAdjust="0"/>
  </p:normalViewPr>
  <p:slideViewPr>
    <p:cSldViewPr showGuides="1">
      <p:cViewPr>
        <p:scale>
          <a:sx n="75" d="100"/>
          <a:sy n="75" d="100"/>
        </p:scale>
        <p:origin x="-1362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7" d="100"/>
          <a:sy n="77" d="100"/>
        </p:scale>
        <p:origin x="-2874" y="-96"/>
      </p:cViewPr>
      <p:guideLst>
        <p:guide orient="horz" pos="3224"/>
        <p:guide pos="2236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5158422-78A3-4B96-8AF1-24B9AD0A9446}" type="datetimeFigureOut">
              <a:rPr kumimoji="1" lang="ja-JP" altLang="en-US" smtClean="0"/>
              <a:t>2010/10/19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D786C22-95CF-4B9A-A1BC-20C8D2C97A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3070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861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altLang="ja-JP" dirty="0" smtClean="0"/>
              <a:t>2010/10/20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altLang="ja-JP" dirty="0" smtClean="0"/>
              <a:t>Tomoaki Nakamura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10400" y="6481567"/>
            <a:ext cx="2133600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00D50AA-EB32-4FEE-A7F2-71F34C2C68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556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2010/10/20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Tomoaki Nakamura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50AA-EB32-4FEE-A7F2-71F34C2C68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8568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2010/10/20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Tomoaki Nakamura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50AA-EB32-4FEE-A7F2-71F34C2C68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3804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2010/10/20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Tomoaki Nakamura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50AA-EB32-4FEE-A7F2-71F34C2C68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0116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2010/10/20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Tomoaki Nakamura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50AA-EB32-4FEE-A7F2-71F34C2C68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2690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2010/10/20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Tomoaki Nakamura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50AA-EB32-4FEE-A7F2-71F34C2C68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678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2010/10/20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Tomoaki Nakamura</a:t>
            </a:r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50AA-EB32-4FEE-A7F2-71F34C2C68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9529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752" y="72008"/>
            <a:ext cx="9036496" cy="76470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>
            <a:normAutofit/>
          </a:bodyPr>
          <a:lstStyle>
            <a:lvl1pPr algn="ctr">
              <a:defRPr sz="3200" u="none" baseline="0"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0" y="6487917"/>
            <a:ext cx="2133600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altLang="ja-JP" dirty="0" smtClean="0"/>
              <a:t>2010/10/20</a:t>
            </a:r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486790"/>
            <a:ext cx="2895600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altLang="ja-JP" dirty="0" smtClean="0"/>
              <a:t>Tomoaki Nakamura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996743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00D50AA-EB32-4FEE-A7F2-71F34C2C68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3992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2010/10/20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Tomoaki Nakamura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50AA-EB32-4FEE-A7F2-71F34C2C68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7998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2010/10/20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Tomoaki Nakamura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50AA-EB32-4FEE-A7F2-71F34C2C68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253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2010/10/20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Tomoaki Nakamura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50AA-EB32-4FEE-A7F2-71F34C2C68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238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5000">
              <a:schemeClr val="accent3">
                <a:lumMod val="40000"/>
                <a:lumOff val="60000"/>
              </a:schemeClr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2010/10/20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dirty="0" smtClean="0"/>
              <a:t>Tomoaki Nakamura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D50AA-EB32-4FEE-A7F2-71F34C2C68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751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accc.riken.jp/ricc_e.html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accc.riken.jp/ricc_e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nl.gov/cad/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nl.gov/cad/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7.png"/><Relationship Id="rId7" Type="http://schemas.openxmlformats.org/officeDocument/2006/relationships/hyperlink" Target="http://www.bnl.gov/bnlweb/pubaf/pr/newsroom.asp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hyperlink" Target="http://accc.riken.jp/ricc_e.html" TargetMode="External"/><Relationship Id="rId12" Type="http://schemas.openxmlformats.org/officeDocument/2006/relationships/image" Target="../media/image1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1.gif"/><Relationship Id="rId10" Type="http://schemas.openxmlformats.org/officeDocument/2006/relationships/image" Target="../media/image16.jpeg"/><Relationship Id="rId4" Type="http://schemas.openxmlformats.org/officeDocument/2006/relationships/image" Target="../media/image13.jpe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nl.gov/cad/" TargetMode="External"/><Relationship Id="rId7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hyperlink" Target="http://www.rarf.riken.go.jp/lab/radiation/" TargetMode="Externa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0605" y="2132856"/>
            <a:ext cx="8945891" cy="165618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ja-JP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Data oriented job submission </a:t>
            </a:r>
            <a:r>
              <a:rPr lang="en-US" altLang="ja-JP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scheme for the PHENIX user analysis in CCJ</a:t>
            </a:r>
            <a:endParaRPr kumimoji="1" lang="ja-JP" altLang="en-US" sz="36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59532" y="4149080"/>
            <a:ext cx="8424936" cy="2232248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Tomoaki Nakamura, Hideto En’yo, 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Takashi Ichihara, Yasushi Watanabe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 and Satoshi Yokkaichi</a:t>
            </a:r>
          </a:p>
          <a:p>
            <a:endParaRPr lang="en-US" altLang="ja-JP" dirty="0" smtClean="0"/>
          </a:p>
          <a:p>
            <a:r>
              <a:rPr lang="en-US" altLang="ja-JP" sz="2000" i="1" dirty="0" smtClean="0">
                <a:solidFill>
                  <a:schemeClr val="tx1"/>
                </a:solidFill>
              </a:rPr>
              <a:t>RIKEN</a:t>
            </a:r>
            <a:r>
              <a:rPr lang="ja-JP" altLang="en-US" sz="2000" i="1" dirty="0" smtClean="0">
                <a:solidFill>
                  <a:schemeClr val="tx1"/>
                </a:solidFill>
              </a:rPr>
              <a:t> </a:t>
            </a:r>
            <a:r>
              <a:rPr lang="en-US" altLang="ja-JP" sz="2000" i="1" dirty="0" smtClean="0">
                <a:solidFill>
                  <a:schemeClr val="tx1"/>
                </a:solidFill>
              </a:rPr>
              <a:t>Nishina Center for Accelerator-Based Science</a:t>
            </a:r>
            <a:endParaRPr lang="en-US" altLang="ja-JP" sz="2000" dirty="0" smtClean="0">
              <a:solidFill>
                <a:schemeClr val="tx1"/>
              </a:solidFill>
            </a:endParaRPr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2010/10/20</a:t>
            </a:r>
            <a:endParaRPr kumimoji="1" lang="ja-JP" altLang="en-US" dirty="0"/>
          </a:p>
        </p:txBody>
      </p:sp>
      <p:sp>
        <p:nvSpPr>
          <p:cNvPr id="11" name="フッター プレースホルダー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Tomoaki Nakamura</a:t>
            </a:r>
            <a:endParaRPr kumimoji="1" lang="ja-JP" altLang="en-US" dirty="0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50AA-EB32-4FEE-A7F2-71F34C2C68D2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126101" y="0"/>
            <a:ext cx="8994691" cy="2002877"/>
            <a:chOff x="126101" y="0"/>
            <a:chExt cx="8994691" cy="2002877"/>
          </a:xfrm>
        </p:grpSpPr>
        <p:pic>
          <p:nvPicPr>
            <p:cNvPr id="1027" name="Picture 3" descr="C:\Users\tomoaki\Desktop\02.gi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101" y="137438"/>
              <a:ext cx="1349555" cy="172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3137"/>
              <a:ext cx="2943618" cy="1976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 descr="C:\Users\tomoaki\Desktop\カラー縦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137438"/>
              <a:ext cx="1542857" cy="172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11-final_outline_mail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0"/>
              <a:ext cx="3108632" cy="2002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072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2010/10/20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Tomoaki Nakamura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50AA-EB32-4FEE-A7F2-71F34C2C68D2}" type="slidenum">
              <a:rPr kumimoji="1" lang="ja-JP" altLang="en-US" smtClean="0"/>
              <a:t>10</a:t>
            </a:fld>
            <a:endParaRPr kumimoji="1" lang="ja-JP" altLang="en-US"/>
          </a:p>
        </p:txBody>
      </p:sp>
      <p:grpSp>
        <p:nvGrpSpPr>
          <p:cNvPr id="10" name="グループ化 9"/>
          <p:cNvGrpSpPr/>
          <p:nvPr/>
        </p:nvGrpSpPr>
        <p:grpSpPr>
          <a:xfrm>
            <a:off x="295813" y="1342509"/>
            <a:ext cx="8568000" cy="4494986"/>
            <a:chOff x="295813" y="1342509"/>
            <a:chExt cx="8568000" cy="4494986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295813" y="1342509"/>
              <a:ext cx="8568000" cy="646331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altLang="ja-JP" dirty="0"/>
                <a:t>18 calculating nodes with 180 TB local disks </a:t>
              </a:r>
              <a:r>
                <a:rPr lang="en-US" altLang="ja-JP" dirty="0" smtClean="0"/>
                <a:t>were introduced </a:t>
              </a:r>
              <a:r>
                <a:rPr lang="en-US" altLang="ja-JP" dirty="0"/>
                <a:t>for effectively analyzing huge amounts </a:t>
              </a:r>
              <a:r>
                <a:rPr lang="en-US" altLang="ja-JP" dirty="0" smtClean="0"/>
                <a:t>of PHENIX </a:t>
              </a:r>
              <a:r>
                <a:rPr lang="en-US" altLang="ja-JP" dirty="0"/>
                <a:t>data</a:t>
              </a:r>
              <a:r>
                <a:rPr lang="en-US" altLang="ja-JP" dirty="0" smtClean="0"/>
                <a:t>.</a:t>
              </a: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295813" y="2574339"/>
              <a:ext cx="8568000" cy="1754326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altLang="ja-JP" dirty="0" smtClean="0"/>
                <a:t>A </a:t>
              </a:r>
              <a:r>
                <a:rPr lang="en-US" altLang="ja-JP" dirty="0"/>
                <a:t>data-oriented batch queuing </a:t>
              </a:r>
              <a:r>
                <a:rPr lang="en-US" altLang="ja-JP" dirty="0" smtClean="0"/>
                <a:t>system was </a:t>
              </a:r>
              <a:r>
                <a:rPr lang="en-US" altLang="ja-JP" dirty="0"/>
                <a:t>developed as a wrapper of the LSF system to </a:t>
              </a:r>
              <a:r>
                <a:rPr lang="en-US" altLang="ja-JP" dirty="0" smtClean="0"/>
                <a:t>increase the </a:t>
              </a:r>
              <a:r>
                <a:rPr lang="en-US" altLang="ja-JP" dirty="0"/>
                <a:t>total computing throughput. Indeed, </a:t>
              </a:r>
              <a:r>
                <a:rPr lang="en-US" altLang="ja-JP" dirty="0" smtClean="0"/>
                <a:t>the total </a:t>
              </a:r>
              <a:r>
                <a:rPr lang="en-US" altLang="ja-JP" dirty="0"/>
                <a:t>throughput was improved by roughly 10 times </a:t>
              </a:r>
              <a:r>
                <a:rPr lang="en-US" altLang="ja-JP" dirty="0" smtClean="0"/>
                <a:t>as compared </a:t>
              </a:r>
              <a:r>
                <a:rPr lang="en-US" altLang="ja-JP" dirty="0"/>
                <a:t>to that in the existing clusters; CPU </a:t>
              </a:r>
              <a:r>
                <a:rPr lang="en-US" altLang="ja-JP" dirty="0" smtClean="0"/>
                <a:t>power and </a:t>
              </a:r>
              <a:r>
                <a:rPr lang="en-US" altLang="ja-JP" dirty="0"/>
                <a:t>I/O </a:t>
              </a:r>
              <a:r>
                <a:rPr lang="en-US" altLang="ja-JP" dirty="0" smtClean="0"/>
                <a:t>performance are increased </a:t>
              </a:r>
              <a:r>
                <a:rPr lang="en-US" altLang="ja-JP" dirty="0"/>
                <a:t>threefold and </a:t>
              </a:r>
              <a:r>
                <a:rPr lang="en-US" altLang="ja-JP" dirty="0" smtClean="0"/>
                <a:t>tenfold, respectively</a:t>
              </a:r>
              <a:r>
                <a:rPr lang="en-US" altLang="ja-JP" dirty="0"/>
                <a:t>. Thus, users can </a:t>
              </a:r>
              <a:r>
                <a:rPr lang="en-US" altLang="ja-JP" dirty="0" smtClean="0"/>
                <a:t>analyze data </a:t>
              </a:r>
              <a:r>
                <a:rPr lang="en-US" altLang="ja-JP" dirty="0"/>
                <a:t>of </a:t>
              </a:r>
              <a:r>
                <a:rPr lang="en-US" altLang="ja-JP" dirty="0" smtClean="0"/>
                <a:t>150TB within 9 hours.</a:t>
              </a: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295813" y="4914165"/>
              <a:ext cx="8568000" cy="92333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altLang="ja-JP" dirty="0"/>
                <a:t>W</a:t>
              </a:r>
              <a:r>
                <a:rPr lang="en-US" altLang="ja-JP" dirty="0" smtClean="0"/>
                <a:t>e have experienced just 2 times disk failure out of 180 disks in 1.5 years operation. Therefore, we could conclude that this method is highly effective for the I/O bound data analysis.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039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Next step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2010/10/20</a:t>
            </a:r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Tomoaki Nakamura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50AA-EB32-4FEE-A7F2-71F34C2C68D2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0051" y="2483895"/>
            <a:ext cx="821740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u="sng" dirty="0"/>
              <a:t>High availability:</a:t>
            </a:r>
            <a:endParaRPr lang="en-US" altLang="ja-JP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1600" dirty="0"/>
              <a:t>Reducing down time by the </a:t>
            </a:r>
            <a:r>
              <a:rPr lang="en-US" altLang="ja-JP" sz="1600" dirty="0" smtClean="0"/>
              <a:t>redundant data.</a:t>
            </a:r>
            <a:endParaRPr lang="en-US" altLang="ja-JP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1600" dirty="0"/>
              <a:t>B</a:t>
            </a:r>
            <a:r>
              <a:rPr lang="en-US" altLang="ja-JP" sz="1600" dirty="0" smtClean="0"/>
              <a:t>alance of job distribution with respect to any kind of jobs.</a:t>
            </a:r>
            <a:endParaRPr lang="en-US" altLang="ja-JP" sz="1600" dirty="0"/>
          </a:p>
          <a:p>
            <a:endParaRPr lang="en-US" altLang="ja-JP" b="1" u="sng" dirty="0" smtClean="0"/>
          </a:p>
          <a:p>
            <a:r>
              <a:rPr lang="en-US" altLang="ja-JP" b="1" u="sng" dirty="0" smtClean="0"/>
              <a:t>Easy </a:t>
            </a:r>
            <a:r>
              <a:rPr lang="en-US" altLang="ja-JP" b="1" u="sng" dirty="0"/>
              <a:t>to </a:t>
            </a:r>
            <a:r>
              <a:rPr lang="en-US" altLang="ja-JP" b="1" u="sng" dirty="0" smtClean="0"/>
              <a:t>expand for the growing data size:</a:t>
            </a:r>
            <a:endParaRPr lang="en-US" altLang="ja-JP" b="1" u="sng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1600" dirty="0"/>
              <a:t>Without </a:t>
            </a:r>
            <a:r>
              <a:rPr lang="en-US" altLang="ja-JP" sz="1600" dirty="0" smtClean="0"/>
              <a:t>any </a:t>
            </a:r>
            <a:r>
              <a:rPr lang="en-US" altLang="ja-JP" sz="1600" dirty="0"/>
              <a:t>other special software.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1600" dirty="0"/>
              <a:t>No special </a:t>
            </a:r>
            <a:r>
              <a:rPr lang="en-US" altLang="ja-JP" sz="1600" dirty="0" smtClean="0"/>
              <a:t>servers and no additional HW components except for the cluster.</a:t>
            </a:r>
            <a:endParaRPr lang="en-US" altLang="ja-JP" sz="1600" dirty="0"/>
          </a:p>
          <a:p>
            <a:endParaRPr lang="en-US" altLang="ja-JP" b="1" u="sng" dirty="0" smtClean="0"/>
          </a:p>
          <a:p>
            <a:r>
              <a:rPr lang="en-US" altLang="ja-JP" b="1" u="sng" dirty="0" smtClean="0"/>
              <a:t>By low </a:t>
            </a:r>
            <a:r>
              <a:rPr lang="en-US" altLang="ja-JP" b="1" u="sng" dirty="0"/>
              <a:t>cost</a:t>
            </a:r>
            <a:r>
              <a:rPr lang="en-US" altLang="ja-JP" b="1" u="sng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1600" dirty="0"/>
              <a:t>144CPU core, 2GB </a:t>
            </a:r>
            <a:r>
              <a:rPr lang="en-US" altLang="ja-JP" sz="1600" dirty="0" smtClean="0"/>
              <a:t>memory/core, 180TB </a:t>
            </a:r>
            <a:r>
              <a:rPr lang="en-US" altLang="ja-JP" sz="1600" dirty="0"/>
              <a:t>disk </a:t>
            </a:r>
            <a:r>
              <a:rPr lang="en-US" altLang="ja-JP" sz="1600" dirty="0" smtClean="0"/>
              <a:t>for the local data storage.</a:t>
            </a:r>
            <a:endParaRPr lang="en-US" altLang="ja-JP" sz="1600" b="1" u="sng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1600" dirty="0"/>
              <a:t>~$150K as of </a:t>
            </a:r>
            <a:r>
              <a:rPr lang="en-US" altLang="ja-JP" sz="1600" dirty="0" smtClean="0"/>
              <a:t>2009.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1600" dirty="0"/>
              <a:t>T</a:t>
            </a:r>
            <a:r>
              <a:rPr lang="en-US" altLang="ja-JP" sz="1600" dirty="0" smtClean="0"/>
              <a:t>he capacity of a HDD is growing and its price is going down steadily.</a:t>
            </a:r>
            <a:endParaRPr lang="en-US" altLang="ja-JP" sz="1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57878" y="1484493"/>
            <a:ext cx="6828244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P</a:t>
            </a:r>
            <a:r>
              <a:rPr lang="en-US" altLang="ja-JP" dirty="0" smtClean="0"/>
              <a:t>reparing </a:t>
            </a:r>
            <a:r>
              <a:rPr lang="en-US" altLang="ja-JP" dirty="0"/>
              <a:t>the same set of cluster with same </a:t>
            </a:r>
            <a:r>
              <a:rPr lang="en-US" altLang="ja-JP" dirty="0" smtClean="0"/>
              <a:t>data set, 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474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752" y="3068955"/>
            <a:ext cx="9036496" cy="764704"/>
          </a:xfrm>
        </p:spPr>
        <p:txBody>
          <a:bodyPr/>
          <a:lstStyle/>
          <a:p>
            <a:r>
              <a:rPr kumimoji="1" lang="en-US" altLang="ja-JP" dirty="0" smtClean="0"/>
              <a:t>Backup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2010/10/20</a:t>
            </a:r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Tomoaki Nakamura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50AA-EB32-4FEE-A7F2-71F34C2C68D2}" type="slidenum">
              <a:rPr lang="ja-JP" altLang="en-US" smtClean="0"/>
              <a:pPr/>
              <a:t>12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55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CCJ specification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2010/10/20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Tomoaki Nakamura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50AA-EB32-4FEE-A7F2-71F34C2C68D2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5724128" y="6402413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/>
              <a:t>Riken Integrated Cluster of Clusters:</a:t>
            </a:r>
          </a:p>
          <a:p>
            <a:r>
              <a:rPr lang="en-US" altLang="ja-JP" sz="1200" dirty="0" smtClean="0">
                <a:hlinkClick r:id="rId2"/>
              </a:rPr>
              <a:t>http</a:t>
            </a:r>
            <a:r>
              <a:rPr lang="en-US" altLang="ja-JP" sz="1200" dirty="0">
                <a:hlinkClick r:id="rId2"/>
              </a:rPr>
              <a:t>://</a:t>
            </a:r>
            <a:r>
              <a:rPr lang="en-US" altLang="ja-JP" sz="1200" dirty="0" smtClean="0">
                <a:hlinkClick r:id="rId2"/>
              </a:rPr>
              <a:t>accc.riken.jp/ricc_e.html</a:t>
            </a:r>
            <a:r>
              <a:rPr lang="en-US" altLang="ja-JP" sz="1200" dirty="0" smtClean="0"/>
              <a:t> </a:t>
            </a:r>
            <a:endParaRPr lang="ja-JP" alt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78182"/>
            <a:ext cx="6840760" cy="542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72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CCJ history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2010/10/20</a:t>
            </a:r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Tomoaki Nakamura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50AA-EB32-4FEE-A7F2-71F34C2C68D2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06" y="1471414"/>
            <a:ext cx="8912090" cy="43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59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HPSS data amount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1F497D">
                    <a:lumMod val="50000"/>
                  </a:srgbClr>
                </a:solidFill>
              </a:rPr>
              <a:t>2010/10/20</a:t>
            </a:r>
            <a:endParaRPr lang="ja-JP" altLang="en-US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1F497D">
                    <a:lumMod val="50000"/>
                  </a:srgbClr>
                </a:solidFill>
              </a:rPr>
              <a:t>Tomoaki Nakamura</a:t>
            </a:r>
            <a:endParaRPr lang="ja-JP" altLang="en-US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50AA-EB32-4FEE-A7F2-71F34C2C68D2}" type="slidenum">
              <a:rPr lang="ja-JP" altLang="en-US" smtClean="0">
                <a:solidFill>
                  <a:srgbClr val="1F497D">
                    <a:lumMod val="50000"/>
                  </a:srgbClr>
                </a:solidFill>
              </a:rPr>
              <a:pPr/>
              <a:t>15</a:t>
            </a:fld>
            <a:endParaRPr lang="ja-JP" altLang="en-US" dirty="0">
              <a:solidFill>
                <a:srgbClr val="1F497D">
                  <a:lumMod val="50000"/>
                </a:srgb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099145"/>
            <a:ext cx="7543800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3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RIKEN Integrated Cluster of Clusters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2010/10/20</a:t>
            </a:r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Tomoaki Nakamura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50AA-EB32-4FEE-A7F2-71F34C2C68D2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114793" y="908720"/>
            <a:ext cx="8921703" cy="5583755"/>
            <a:chOff x="114793" y="908720"/>
            <a:chExt cx="8921703" cy="5583755"/>
          </a:xfrm>
        </p:grpSpPr>
        <p:pic>
          <p:nvPicPr>
            <p:cNvPr id="6" name="図 5" descr="Hardware Configuration｜RICC｜ACCC. RIKEN - Windows Internet Explorer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93" t="13956" r="21319" b="5201"/>
            <a:stretch/>
          </p:blipFill>
          <p:spPr>
            <a:xfrm>
              <a:off x="4707388" y="908720"/>
              <a:ext cx="4329108" cy="5583755"/>
            </a:xfrm>
            <a:prstGeom prst="rect">
              <a:avLst/>
            </a:prstGeom>
          </p:spPr>
        </p:pic>
        <p:pic>
          <p:nvPicPr>
            <p:cNvPr id="1026" name="Picture 2" descr="C:\Users\tomoaki\Desktop\ricc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93" y="1484784"/>
              <a:ext cx="4385199" cy="4104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967057" y="5756663"/>
              <a:ext cx="26806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hlinkClick r:id="rId4"/>
                </a:rPr>
                <a:t>http://</a:t>
              </a:r>
              <a:r>
                <a:rPr lang="en-US" altLang="ja-JP" sz="1200" dirty="0" smtClean="0">
                  <a:hlinkClick r:id="rId4"/>
                </a:rPr>
                <a:t>accc.riken.jp/ricc_e.html</a:t>
              </a:r>
              <a:r>
                <a:rPr lang="en-US" altLang="ja-JP" sz="1200" dirty="0" smtClean="0"/>
                <a:t> </a:t>
              </a:r>
              <a:endParaRPr kumimoji="1" lang="ja-JP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3521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Luminosity at hadron collider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2010/10/20</a:t>
            </a:r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Tomoaki Nakamura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50AA-EB32-4FEE-A7F2-71F34C2C68D2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pic>
        <p:nvPicPr>
          <p:cNvPr id="2050" name="Picture 2" descr="C:\Users\tomoaki\Desktop\HadronCollidersLuminosityEvo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1124744"/>
            <a:ext cx="9000000" cy="503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6893198" y="6163839"/>
            <a:ext cx="21788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>
                <a:hlinkClick r:id="rId3"/>
              </a:rPr>
              <a:t>http://www.bnl.gov/cad</a:t>
            </a:r>
            <a:r>
              <a:rPr lang="en-US" altLang="ja-JP" sz="1200" dirty="0" smtClean="0">
                <a:hlinkClick r:id="rId3"/>
              </a:rPr>
              <a:t>/</a:t>
            </a:r>
            <a:r>
              <a:rPr lang="en-US" altLang="ja-JP" sz="1200" dirty="0" smtClean="0"/>
              <a:t> 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75077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Integrated luminosity A+A at RHIC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2010/10/20</a:t>
            </a:r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Tomoaki Nakamura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50AA-EB32-4FEE-A7F2-71F34C2C68D2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pic>
        <p:nvPicPr>
          <p:cNvPr id="3074" name="Picture 2" descr="C:\Users\tomoaki\Desktop\RhicNucleonPairLuminosity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" y="953776"/>
            <a:ext cx="8280000" cy="544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6533198" y="6392361"/>
            <a:ext cx="21788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>
                <a:hlinkClick r:id="rId3"/>
              </a:rPr>
              <a:t>http://www.bnl.gov/cad</a:t>
            </a:r>
            <a:r>
              <a:rPr lang="en-US" altLang="ja-JP" sz="1200" dirty="0" smtClean="0">
                <a:hlinkClick r:id="rId3"/>
              </a:rPr>
              <a:t>/</a:t>
            </a:r>
            <a:r>
              <a:rPr lang="en-US" altLang="ja-JP" sz="1200" dirty="0" smtClean="0"/>
              <a:t> 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4785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PHENIX DAQ upgrade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2010/10/20</a:t>
            </a:r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Tomoaki Nakamura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50AA-EB32-4FEE-A7F2-71F34C2C68D2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1134566" y="1239143"/>
            <a:ext cx="7181850" cy="5070177"/>
            <a:chOff x="1134566" y="1124744"/>
            <a:chExt cx="7181850" cy="5070177"/>
          </a:xfrm>
        </p:grpSpPr>
        <p:grpSp>
          <p:nvGrpSpPr>
            <p:cNvPr id="15" name="グループ化 14"/>
            <p:cNvGrpSpPr/>
            <p:nvPr/>
          </p:nvGrpSpPr>
          <p:grpSpPr>
            <a:xfrm>
              <a:off x="1134566" y="1124744"/>
              <a:ext cx="7181850" cy="4511675"/>
              <a:chOff x="1676400" y="1365597"/>
              <a:chExt cx="7181850" cy="4511675"/>
            </a:xfrm>
          </p:grpSpPr>
          <p:pic>
            <p:nvPicPr>
              <p:cNvPr id="6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71" t="19048" r="22285" b="9143"/>
              <a:stretch>
                <a:fillRect/>
              </a:stretch>
            </p:blipFill>
            <p:spPr bwMode="auto">
              <a:xfrm>
                <a:off x="1676400" y="1365597"/>
                <a:ext cx="5791200" cy="45116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" name="Freeform 7"/>
              <p:cNvSpPr>
                <a:spLocks/>
              </p:cNvSpPr>
              <p:nvPr/>
            </p:nvSpPr>
            <p:spPr bwMode="auto">
              <a:xfrm>
                <a:off x="2514600" y="4810472"/>
                <a:ext cx="4495800" cy="622300"/>
              </a:xfrm>
              <a:custGeom>
                <a:avLst/>
                <a:gdLst>
                  <a:gd name="T0" fmla="*/ 0 w 2832"/>
                  <a:gd name="T1" fmla="*/ 0 h 392"/>
                  <a:gd name="T2" fmla="*/ 720 w 2832"/>
                  <a:gd name="T3" fmla="*/ 192 h 392"/>
                  <a:gd name="T4" fmla="*/ 1776 w 2832"/>
                  <a:gd name="T5" fmla="*/ 336 h 392"/>
                  <a:gd name="T6" fmla="*/ 2448 w 2832"/>
                  <a:gd name="T7" fmla="*/ 384 h 392"/>
                  <a:gd name="T8" fmla="*/ 2832 w 2832"/>
                  <a:gd name="T9" fmla="*/ 384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2" h="392">
                    <a:moveTo>
                      <a:pt x="0" y="0"/>
                    </a:moveTo>
                    <a:cubicBezTo>
                      <a:pt x="212" y="68"/>
                      <a:pt x="424" y="136"/>
                      <a:pt x="720" y="192"/>
                    </a:cubicBezTo>
                    <a:cubicBezTo>
                      <a:pt x="1016" y="248"/>
                      <a:pt x="1488" y="304"/>
                      <a:pt x="1776" y="336"/>
                    </a:cubicBezTo>
                    <a:cubicBezTo>
                      <a:pt x="2064" y="368"/>
                      <a:pt x="2272" y="376"/>
                      <a:pt x="2448" y="384"/>
                    </a:cubicBezTo>
                    <a:cubicBezTo>
                      <a:pt x="2624" y="392"/>
                      <a:pt x="2728" y="388"/>
                      <a:pt x="2832" y="384"/>
                    </a:cubicBezTo>
                  </a:path>
                </a:pathLst>
              </a:custGeom>
              <a:noFill/>
              <a:ln w="571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8" name="Freeform 8"/>
              <p:cNvSpPr>
                <a:spLocks/>
              </p:cNvSpPr>
              <p:nvPr/>
            </p:nvSpPr>
            <p:spPr bwMode="auto">
              <a:xfrm>
                <a:off x="2514600" y="3896072"/>
                <a:ext cx="4495800" cy="1295400"/>
              </a:xfrm>
              <a:custGeom>
                <a:avLst/>
                <a:gdLst>
                  <a:gd name="T0" fmla="*/ 0 w 2832"/>
                  <a:gd name="T1" fmla="*/ 0 h 816"/>
                  <a:gd name="T2" fmla="*/ 240 w 2832"/>
                  <a:gd name="T3" fmla="*/ 240 h 816"/>
                  <a:gd name="T4" fmla="*/ 576 w 2832"/>
                  <a:gd name="T5" fmla="*/ 432 h 816"/>
                  <a:gd name="T6" fmla="*/ 1296 w 2832"/>
                  <a:gd name="T7" fmla="*/ 624 h 816"/>
                  <a:gd name="T8" fmla="*/ 2208 w 2832"/>
                  <a:gd name="T9" fmla="*/ 768 h 816"/>
                  <a:gd name="T10" fmla="*/ 2832 w 2832"/>
                  <a:gd name="T11" fmla="*/ 816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32" h="816">
                    <a:moveTo>
                      <a:pt x="0" y="0"/>
                    </a:moveTo>
                    <a:cubicBezTo>
                      <a:pt x="72" y="84"/>
                      <a:pt x="144" y="168"/>
                      <a:pt x="240" y="240"/>
                    </a:cubicBezTo>
                    <a:cubicBezTo>
                      <a:pt x="336" y="312"/>
                      <a:pt x="400" y="368"/>
                      <a:pt x="576" y="432"/>
                    </a:cubicBezTo>
                    <a:cubicBezTo>
                      <a:pt x="752" y="496"/>
                      <a:pt x="1024" y="568"/>
                      <a:pt x="1296" y="624"/>
                    </a:cubicBezTo>
                    <a:cubicBezTo>
                      <a:pt x="1568" y="680"/>
                      <a:pt x="1952" y="736"/>
                      <a:pt x="2208" y="768"/>
                    </a:cubicBezTo>
                    <a:cubicBezTo>
                      <a:pt x="2464" y="800"/>
                      <a:pt x="2648" y="808"/>
                      <a:pt x="2832" y="816"/>
                    </a:cubicBezTo>
                  </a:path>
                </a:pathLst>
              </a:custGeom>
              <a:noFill/>
              <a:ln w="57150" cap="flat" cmpd="sng">
                <a:solidFill>
                  <a:srgbClr val="33CC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9" name="Line 9"/>
              <p:cNvSpPr>
                <a:spLocks noChangeShapeType="1"/>
              </p:cNvSpPr>
              <p:nvPr/>
            </p:nvSpPr>
            <p:spPr bwMode="auto">
              <a:xfrm>
                <a:off x="2514600" y="4505672"/>
                <a:ext cx="4953000" cy="0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10" name="Line 10"/>
              <p:cNvSpPr>
                <a:spLocks noChangeShapeType="1"/>
              </p:cNvSpPr>
              <p:nvPr/>
            </p:nvSpPr>
            <p:spPr bwMode="auto">
              <a:xfrm>
                <a:off x="2514600" y="3591272"/>
                <a:ext cx="4953000" cy="0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auto">
              <a:xfrm>
                <a:off x="2514600" y="2219672"/>
                <a:ext cx="4495800" cy="1524000"/>
              </a:xfrm>
              <a:custGeom>
                <a:avLst/>
                <a:gdLst>
                  <a:gd name="T0" fmla="*/ 0 w 2832"/>
                  <a:gd name="T1" fmla="*/ 576 h 960"/>
                  <a:gd name="T2" fmla="*/ 144 w 2832"/>
                  <a:gd name="T3" fmla="*/ 144 h 960"/>
                  <a:gd name="T4" fmla="*/ 336 w 2832"/>
                  <a:gd name="T5" fmla="*/ 0 h 960"/>
                  <a:gd name="T6" fmla="*/ 768 w 2832"/>
                  <a:gd name="T7" fmla="*/ 144 h 960"/>
                  <a:gd name="T8" fmla="*/ 1392 w 2832"/>
                  <a:gd name="T9" fmla="*/ 432 h 960"/>
                  <a:gd name="T10" fmla="*/ 2832 w 2832"/>
                  <a:gd name="T11" fmla="*/ 96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32" h="960">
                    <a:moveTo>
                      <a:pt x="0" y="576"/>
                    </a:moveTo>
                    <a:cubicBezTo>
                      <a:pt x="44" y="408"/>
                      <a:pt x="88" y="240"/>
                      <a:pt x="144" y="144"/>
                    </a:cubicBezTo>
                    <a:cubicBezTo>
                      <a:pt x="200" y="48"/>
                      <a:pt x="232" y="0"/>
                      <a:pt x="336" y="0"/>
                    </a:cubicBezTo>
                    <a:cubicBezTo>
                      <a:pt x="440" y="0"/>
                      <a:pt x="592" y="72"/>
                      <a:pt x="768" y="144"/>
                    </a:cubicBezTo>
                    <a:cubicBezTo>
                      <a:pt x="944" y="216"/>
                      <a:pt x="1048" y="296"/>
                      <a:pt x="1392" y="432"/>
                    </a:cubicBezTo>
                    <a:cubicBezTo>
                      <a:pt x="1736" y="568"/>
                      <a:pt x="2284" y="764"/>
                      <a:pt x="2832" y="960"/>
                    </a:cubicBezTo>
                  </a:path>
                </a:pathLst>
              </a:custGeom>
              <a:noFill/>
              <a:ln w="57150" cap="flat" cmpd="sng">
                <a:solidFill>
                  <a:srgbClr val="CC0099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13" name="Text Box 13"/>
              <p:cNvSpPr txBox="1">
                <a:spLocks noChangeArrowheads="1"/>
              </p:cNvSpPr>
              <p:nvPr/>
            </p:nvSpPr>
            <p:spPr bwMode="auto">
              <a:xfrm>
                <a:off x="7527925" y="4313585"/>
                <a:ext cx="1187450" cy="366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ja-JP">
                    <a:ea typeface="ＭＳ Ｐゴシック" charset="-128"/>
                  </a:rPr>
                  <a:t>DAQ2010</a:t>
                </a:r>
              </a:p>
            </p:txBody>
          </p:sp>
          <p:sp>
            <p:nvSpPr>
              <p:cNvPr id="14" name="Text Box 14"/>
              <p:cNvSpPr txBox="1">
                <a:spLocks noChangeArrowheads="1"/>
              </p:cNvSpPr>
              <p:nvPr/>
            </p:nvSpPr>
            <p:spPr bwMode="auto">
              <a:xfrm>
                <a:off x="7543800" y="3254722"/>
                <a:ext cx="1314450" cy="641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ja-JP">
                    <a:ea typeface="ＭＳ Ｐゴシック" charset="-128"/>
                  </a:rPr>
                  <a:t>SuperDAQ</a:t>
                </a:r>
              </a:p>
              <a:p>
                <a:r>
                  <a:rPr lang="en-US" altLang="ja-JP">
                    <a:ea typeface="ＭＳ Ｐゴシック" charset="-128"/>
                  </a:rPr>
                  <a:t>(i.e. sDAQ)</a:t>
                </a:r>
              </a:p>
            </p:txBody>
          </p:sp>
        </p:grpSp>
        <p:sp>
          <p:nvSpPr>
            <p:cNvPr id="16" name="テキスト ボックス 15"/>
            <p:cNvSpPr txBox="1"/>
            <p:nvPr/>
          </p:nvSpPr>
          <p:spPr>
            <a:xfrm>
              <a:off x="1599243" y="5733256"/>
              <a:ext cx="53265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/>
                <a:t>James Nagle: Next Decade Plans for the PHENIX Experiment</a:t>
              </a:r>
            </a:p>
            <a:p>
              <a:r>
                <a:rPr lang="en-US" altLang="ja-JP" sz="1200" dirty="0" smtClean="0"/>
                <a:t>Workshop on Saturation, the Color Glass Condensate and Glasma </a:t>
              </a:r>
              <a:endParaRPr kumimoji="1" lang="ja-JP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0843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PHENIX Computing Center in Japan (CCJ)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2010/10/20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Tomoaki Nakamura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50AA-EB32-4FEE-A7F2-71F34C2C68D2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300694" y="980728"/>
            <a:ext cx="8699270" cy="5544615"/>
            <a:chOff x="300694" y="980728"/>
            <a:chExt cx="8699270" cy="5544615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300694" y="1034436"/>
              <a:ext cx="4226301" cy="5139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u="sng" dirty="0" smtClean="0"/>
                <a:t>CCJ </a:t>
              </a:r>
              <a:r>
                <a:rPr lang="en-US" altLang="ja-JP" b="1" u="sng" dirty="0" smtClean="0"/>
                <a:t>history: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altLang="ja-JP" sz="1600" dirty="0" smtClean="0"/>
                <a:t>D</a:t>
              </a:r>
              <a:r>
                <a:rPr kumimoji="1" lang="en-US" altLang="ja-JP" sz="1600" dirty="0" smtClean="0"/>
                <a:t>eveloped since 1998 as </a:t>
              </a:r>
              <a:r>
                <a:rPr lang="en-US" altLang="ja-JP" sz="1600" dirty="0"/>
                <a:t>r</a:t>
              </a:r>
              <a:r>
                <a:rPr kumimoji="1" lang="en-US" altLang="ja-JP" sz="1600" dirty="0" smtClean="0"/>
                <a:t>egional </a:t>
              </a:r>
              <a:r>
                <a:rPr lang="en-US" altLang="ja-JP" sz="1600" dirty="0"/>
                <a:t>a</a:t>
              </a:r>
              <a:r>
                <a:rPr kumimoji="1" lang="en-US" altLang="ja-JP" sz="1600" dirty="0" smtClean="0"/>
                <a:t>nalysis </a:t>
              </a:r>
              <a:r>
                <a:rPr lang="en-US" altLang="ja-JP" sz="1600" dirty="0"/>
                <a:t>c</a:t>
              </a:r>
              <a:r>
                <a:rPr kumimoji="1" lang="en-US" altLang="ja-JP" sz="1600" dirty="0" smtClean="0"/>
                <a:t>enter for PHENIX and other RIKEN related experiments.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altLang="ja-JP" sz="1600" dirty="0" smtClean="0"/>
                <a:t>Construction was started at 1999.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altLang="ja-JP" sz="1600" dirty="0" smtClean="0"/>
                <a:t>Operation was started from 2000.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altLang="ja-JP" sz="1600" dirty="0" smtClean="0"/>
                <a:t>23 publications and </a:t>
              </a:r>
              <a:r>
                <a:rPr lang="en-US" altLang="ja-JP" sz="1600" dirty="0"/>
                <a:t>~</a:t>
              </a:r>
              <a:r>
                <a:rPr lang="en-US" altLang="ja-JP" sz="1600" dirty="0" smtClean="0"/>
                <a:t>30 doctoral dissertations have been completed by using CCJ resources.</a:t>
              </a:r>
              <a:endParaRPr kumimoji="1" lang="en-US" altLang="ja-JP" sz="1600" dirty="0" smtClean="0"/>
            </a:p>
            <a:p>
              <a:pPr marL="285750" indent="-285750">
                <a:buFont typeface="Arial" pitchFamily="34" charset="0"/>
                <a:buChar char="•"/>
              </a:pPr>
              <a:endParaRPr lang="en-US" altLang="ja-JP" dirty="0"/>
            </a:p>
            <a:p>
              <a:r>
                <a:rPr kumimoji="1" lang="en-US" altLang="ja-JP" b="1" u="sng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PHENIX: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kumimoji="1" lang="en-US" altLang="ja-JP" sz="1600" dirty="0" smtClean="0"/>
                <a:t>DST production </a:t>
              </a:r>
              <a:r>
                <a:rPr lang="en-US" altLang="ja-JP" sz="1600" dirty="0"/>
                <a:t>(</a:t>
              </a:r>
              <a:r>
                <a:rPr kumimoji="1" lang="en-US" altLang="ja-JP" sz="1600" dirty="0" smtClean="0"/>
                <a:t>polarized </a:t>
              </a:r>
              <a:r>
                <a:rPr kumimoji="1" lang="en-US" altLang="ja-JP" sz="1600" i="1" dirty="0" smtClean="0"/>
                <a:t>p</a:t>
              </a:r>
              <a:r>
                <a:rPr kumimoji="1" lang="en-US" altLang="ja-JP" sz="1600" dirty="0" smtClean="0"/>
                <a:t>+</a:t>
              </a:r>
              <a:r>
                <a:rPr kumimoji="1" lang="en-US" altLang="ja-JP" sz="1600" i="1" dirty="0" smtClean="0"/>
                <a:t>p</a:t>
              </a:r>
              <a:r>
                <a:rPr kumimoji="1" lang="en-US" altLang="ja-JP" sz="1600" dirty="0" smtClean="0"/>
                <a:t>).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altLang="ja-JP" sz="1600" dirty="0" smtClean="0"/>
                <a:t>User level data analysis (</a:t>
              </a:r>
              <a:r>
                <a:rPr lang="en-US" altLang="ja-JP" sz="1600" i="1" dirty="0" smtClean="0"/>
                <a:t>p</a:t>
              </a:r>
              <a:r>
                <a:rPr lang="en-US" altLang="ja-JP" sz="1600" dirty="0" smtClean="0"/>
                <a:t>+</a:t>
              </a:r>
              <a:r>
                <a:rPr lang="en-US" altLang="ja-JP" sz="1600" i="1" dirty="0" smtClean="0"/>
                <a:t>p</a:t>
              </a:r>
              <a:r>
                <a:rPr lang="en-US" altLang="ja-JP" sz="1600" dirty="0" smtClean="0"/>
                <a:t>, A+A).</a:t>
              </a:r>
              <a:endParaRPr kumimoji="1" lang="en-US" altLang="ja-JP" sz="1600" dirty="0" smtClean="0"/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altLang="ja-JP" sz="1600" dirty="0" smtClean="0"/>
                <a:t>Detector analysis, calibrations.</a:t>
              </a:r>
              <a:endParaRPr kumimoji="1" lang="en-US" altLang="ja-JP" sz="1600" dirty="0" smtClean="0"/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altLang="ja-JP" sz="1600" dirty="0" smtClean="0"/>
                <a:t>MC simulations.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altLang="ja-JP" sz="1600" dirty="0" smtClean="0"/>
                <a:t>Detector R&amp;D.</a:t>
              </a:r>
            </a:p>
            <a:p>
              <a:pPr marL="742950" lvl="1" indent="-285750">
                <a:buFont typeface="Arial" pitchFamily="34" charset="0"/>
                <a:buChar char="•"/>
              </a:pPr>
              <a:endParaRPr lang="en-US" altLang="ja-JP" sz="1600" dirty="0"/>
            </a:p>
            <a:p>
              <a:r>
                <a:rPr kumimoji="1" lang="en-US" altLang="ja-JP" b="1" u="sng" dirty="0" smtClean="0"/>
                <a:t>Other experiments: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altLang="ja-JP" sz="1600" dirty="0" smtClean="0"/>
                <a:t>KEK-PS E325, E559, Belle.</a:t>
              </a:r>
              <a:endParaRPr kumimoji="1" lang="en-US" altLang="ja-JP" sz="1600" dirty="0"/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altLang="ja-JP" sz="1600" dirty="0" smtClean="0"/>
                <a:t>J-PARC, E16, E26, g-2.</a:t>
              </a:r>
              <a:endParaRPr kumimoji="1" lang="ja-JP" altLang="en-US" sz="1600" dirty="0"/>
            </a:p>
          </p:txBody>
        </p:sp>
        <p:pic>
          <p:nvPicPr>
            <p:cNvPr id="6" name="Picture 8" descr="IMG_022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640" y="980728"/>
              <a:ext cx="4159324" cy="5544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4957838" y="6021288"/>
              <a:ext cx="1414362" cy="369332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Tape robot</a:t>
              </a:r>
              <a:endParaRPr kumimoji="1" lang="ja-JP" altLang="en-US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7164288" y="1126485"/>
              <a:ext cx="1711494" cy="646331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Disk storage </a:t>
              </a:r>
            </a:p>
            <a:p>
              <a:r>
                <a:rPr lang="en-US" altLang="ja-JP" dirty="0" smtClean="0"/>
                <a:t>and PC node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4526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PHENIX experiment at RHIC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2010/10/20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Tomoaki Nakamura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50AA-EB32-4FEE-A7F2-71F34C2C68D2}" type="slidenum">
              <a:rPr kumimoji="1" lang="ja-JP" altLang="en-US" smtClean="0"/>
              <a:t>3</a:t>
            </a:fld>
            <a:endParaRPr kumimoji="1" lang="ja-JP" altLang="en-US"/>
          </a:p>
        </p:txBody>
      </p:sp>
      <p:grpSp>
        <p:nvGrpSpPr>
          <p:cNvPr id="11" name="グループ化 10"/>
          <p:cNvGrpSpPr/>
          <p:nvPr/>
        </p:nvGrpSpPr>
        <p:grpSpPr>
          <a:xfrm>
            <a:off x="35496" y="950606"/>
            <a:ext cx="9057780" cy="5635713"/>
            <a:chOff x="35496" y="950606"/>
            <a:chExt cx="9057780" cy="5635713"/>
          </a:xfrm>
        </p:grpSpPr>
        <p:pic>
          <p:nvPicPr>
            <p:cNvPr id="7" name="Picture 5" descr="PHRun2Nova2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1788044"/>
              <a:ext cx="4377260" cy="4377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1182999" y="1609055"/>
              <a:ext cx="23855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200" dirty="0" smtClean="0"/>
                <a:t>arXiv:1009.0505 (2010</a:t>
              </a:r>
              <a:r>
                <a:rPr lang="en-US" altLang="ja-JP" sz="1400" dirty="0" smtClean="0"/>
                <a:t>)</a:t>
              </a: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413792" y="3764005"/>
              <a:ext cx="3923928" cy="369332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QGP physics </a:t>
              </a:r>
              <a:r>
                <a:rPr lang="en-US" altLang="ja-JP" dirty="0" smtClean="0"/>
                <a:t>by </a:t>
              </a:r>
              <a:r>
                <a:rPr kumimoji="1" lang="en-US" altLang="ja-JP" dirty="0" smtClean="0"/>
                <a:t>heavy-ion beam</a:t>
              </a:r>
              <a:endParaRPr kumimoji="1" lang="ja-JP" altLang="en-US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35496" y="950606"/>
              <a:ext cx="4680520" cy="369332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 smtClean="0"/>
                <a:t>Spin physics by</a:t>
              </a:r>
              <a:r>
                <a:rPr kumimoji="1" lang="en-US" altLang="ja-JP" dirty="0" smtClean="0"/>
                <a:t> po</a:t>
              </a:r>
              <a:r>
                <a:rPr lang="en-US" altLang="ja-JP" dirty="0" smtClean="0"/>
                <a:t>larized proton beam</a:t>
              </a:r>
              <a:endParaRPr kumimoji="1" lang="ja-JP" altLang="en-US" dirty="0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632" y="1752792"/>
              <a:ext cx="1882248" cy="1964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 descr="C:\Users\tomoaki\Desktop\gas-and-liquid-300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03"/>
            <a:stretch/>
          </p:blipFill>
          <p:spPr bwMode="auto">
            <a:xfrm>
              <a:off x="1425020" y="4711873"/>
              <a:ext cx="1901472" cy="1813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647564" y="4437112"/>
              <a:ext cx="34563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200" dirty="0" smtClean="0"/>
                <a:t>Phys. Rev. </a:t>
              </a:r>
              <a:r>
                <a:rPr lang="en-US" altLang="ja-JP" sz="1200" dirty="0" err="1" smtClean="0"/>
                <a:t>Lett</a:t>
              </a:r>
              <a:r>
                <a:rPr lang="en-US" altLang="ja-JP" sz="1200" dirty="0" smtClean="0"/>
                <a:t>. 104, 132301 (2010) </a:t>
              </a: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56" y="1336785"/>
              <a:ext cx="4608000" cy="3099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56" y="4150184"/>
              <a:ext cx="4608000" cy="311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テキスト ボックス 19"/>
            <p:cNvSpPr txBox="1"/>
            <p:nvPr/>
          </p:nvSpPr>
          <p:spPr>
            <a:xfrm>
              <a:off x="3274319" y="6309320"/>
              <a:ext cx="43220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hlinkClick r:id="rId7"/>
                </a:rPr>
                <a:t>http://</a:t>
              </a:r>
              <a:r>
                <a:rPr lang="en-US" altLang="ja-JP" sz="1200" dirty="0" smtClean="0">
                  <a:hlinkClick r:id="rId7"/>
                </a:rPr>
                <a:t>www.bnl.gov/bnlweb/pubaf/pr/newsroom.asp</a:t>
              </a:r>
              <a:r>
                <a:rPr lang="en-US" altLang="ja-JP" sz="1200" dirty="0" smtClean="0"/>
                <a:t> </a:t>
              </a:r>
              <a:endParaRPr kumimoji="1" lang="ja-JP" altLang="en-US" sz="1200" dirty="0"/>
            </a:p>
          </p:txBody>
        </p:sp>
        <p:pic>
          <p:nvPicPr>
            <p:cNvPr id="10" name="Picture 2" descr="C:\Users\tomoaki\Desktop\phenix_75_72dpi.gif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980728"/>
              <a:ext cx="2235696" cy="729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8035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CCJ specification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2010/10/20</a:t>
            </a:r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Tomoaki Nakamura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50AA-EB32-4FEE-A7F2-71F34C2C68D2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26495" y="838741"/>
            <a:ext cx="9136015" cy="5830618"/>
            <a:chOff x="26495" y="838741"/>
            <a:chExt cx="9136015" cy="5830618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26495" y="838741"/>
              <a:ext cx="4455495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u="sng" dirty="0" smtClean="0"/>
                <a:t>For the data production: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altLang="ja-JP" sz="1600" dirty="0" smtClean="0"/>
                <a:t>Network:</a:t>
              </a:r>
            </a:p>
            <a:p>
              <a:pPr marL="742950" lvl="1" indent="-285750">
                <a:buFont typeface="Wingdings" pitchFamily="2" charset="2"/>
                <a:buChar char="ü"/>
              </a:pPr>
              <a:r>
                <a:rPr kumimoji="1" lang="en-US" altLang="ja-JP" sz="1400" dirty="0" smtClean="0"/>
                <a:t>10Gbps from BNL to RIKEN (SINET3)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altLang="ja-JP" sz="1600" dirty="0" smtClean="0"/>
                <a:t>GridFTP servers:</a:t>
              </a:r>
            </a:p>
            <a:p>
              <a:pPr marL="742950" lvl="1" indent="-285750">
                <a:buFont typeface="Wingdings" pitchFamily="2" charset="2"/>
                <a:buChar char="ü"/>
              </a:pPr>
              <a:r>
                <a:rPr kumimoji="1" lang="en-US" altLang="ja-JP" sz="1400" dirty="0" smtClean="0"/>
                <a:t>4+2 servers (</a:t>
              </a:r>
              <a:r>
                <a:rPr kumimoji="1" lang="en-US" altLang="ja-JP" sz="1400" dirty="0" smtClean="0"/>
                <a:t>directly </a:t>
              </a:r>
              <a:r>
                <a:rPr kumimoji="1" lang="en-US" altLang="ja-JP" sz="1400" dirty="0" smtClean="0"/>
                <a:t>connected with buffer box in PHENIX counting room)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altLang="ja-JP" sz="1600" dirty="0" smtClean="0"/>
                <a:t>Tape storage:</a:t>
              </a:r>
            </a:p>
            <a:p>
              <a:pPr marL="742950" lvl="1" indent="-285750">
                <a:buFont typeface="Wingdings" pitchFamily="2" charset="2"/>
                <a:buChar char="ü"/>
              </a:pPr>
              <a:r>
                <a:rPr lang="en-US" altLang="ja-JP" sz="1400" dirty="0" smtClean="0"/>
                <a:t>HPSS 7.1</a:t>
              </a:r>
            </a:p>
            <a:p>
              <a:pPr marL="742950" lvl="1" indent="-285750">
                <a:buFont typeface="Wingdings" pitchFamily="2" charset="2"/>
                <a:buChar char="ü"/>
              </a:pPr>
              <a:r>
                <a:rPr lang="en-US" altLang="ja-JP" sz="1400" dirty="0" smtClean="0"/>
                <a:t>TS3500 library 2.5PB (Maxim 8PB)</a:t>
              </a:r>
            </a:p>
          </p:txBody>
        </p:sp>
        <p:grpSp>
          <p:nvGrpSpPr>
            <p:cNvPr id="14" name="グループ化 13"/>
            <p:cNvGrpSpPr/>
            <p:nvPr/>
          </p:nvGrpSpPr>
          <p:grpSpPr>
            <a:xfrm>
              <a:off x="4707015" y="908720"/>
              <a:ext cx="4365485" cy="2544467"/>
              <a:chOff x="4617005" y="1034434"/>
              <a:chExt cx="4365485" cy="2544467"/>
            </a:xfrm>
          </p:grpSpPr>
          <p:pic>
            <p:nvPicPr>
              <p:cNvPr id="15" name="Picture 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1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7005" y="1034434"/>
                <a:ext cx="4365485" cy="2544467"/>
              </a:xfrm>
              <a:prstGeom prst="rect">
                <a:avLst/>
              </a:prstGeom>
              <a:ln>
                <a:noFill/>
              </a:ln>
              <a:effectLst>
                <a:softEdge rad="2921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5" descr="20050330_run164606_screen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2586" y="1553796"/>
                <a:ext cx="2239704" cy="8400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 descr="C:\Users\tomoaki\Desktop\phenix_75_72dpi.gif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4155" y="1192062"/>
                <a:ext cx="1056565" cy="3448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6" name="Picture 2" descr="C:\Users\tomoaki\Desktop\logo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70629" y="2843935"/>
                <a:ext cx="3311861" cy="4031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6" name="グループ化 25"/>
            <p:cNvGrpSpPr/>
            <p:nvPr/>
          </p:nvGrpSpPr>
          <p:grpSpPr>
            <a:xfrm>
              <a:off x="4871086" y="3519010"/>
              <a:ext cx="4291424" cy="3139321"/>
              <a:chOff x="4826081" y="3470807"/>
              <a:chExt cx="4291424" cy="3139321"/>
            </a:xfrm>
          </p:grpSpPr>
          <p:sp>
            <p:nvSpPr>
              <p:cNvPr id="11" name="テキスト ボックス 10"/>
              <p:cNvSpPr txBox="1"/>
              <p:nvPr/>
            </p:nvSpPr>
            <p:spPr>
              <a:xfrm>
                <a:off x="4826081" y="3470807"/>
                <a:ext cx="4291424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b="1" u="sng" dirty="0"/>
                  <a:t>For the user analysis</a:t>
                </a:r>
                <a:r>
                  <a:rPr lang="en-US" altLang="ja-JP" b="1" u="sng" dirty="0" smtClean="0"/>
                  <a:t>: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ja-JP" sz="1600" dirty="0" smtClean="0"/>
                  <a:t>PC cluster:</a:t>
                </a:r>
              </a:p>
              <a:p>
                <a:pPr marL="742950" lvl="1" indent="-285750">
                  <a:buFont typeface="Wingdings" pitchFamily="2" charset="2"/>
                  <a:buChar char="ü"/>
                </a:pPr>
                <a:r>
                  <a:rPr lang="en-US" altLang="ja-JP" sz="1400" dirty="0" smtClean="0"/>
                  <a:t>~252core</a:t>
                </a:r>
              </a:p>
              <a:p>
                <a:pPr marL="742950" lvl="1" indent="-285750">
                  <a:buFont typeface="Wingdings" pitchFamily="2" charset="2"/>
                  <a:buChar char="ü"/>
                </a:pPr>
                <a:r>
                  <a:rPr lang="en-US" altLang="ja-JP" sz="1400" dirty="0" smtClean="0"/>
                  <a:t>160core (Joint operation with RIKEN Integrated Cluster of Clusters)</a:t>
                </a:r>
              </a:p>
              <a:p>
                <a:pPr lvl="1"/>
                <a:endParaRPr lang="en-US" altLang="ja-JP" sz="16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ja-JP" sz="1600" dirty="0" smtClean="0"/>
                  <a:t>Disk storage:</a:t>
                </a:r>
              </a:p>
              <a:p>
                <a:pPr marL="742950" lvl="1" indent="-285750">
                  <a:buFont typeface="Wingdings" pitchFamily="2" charset="2"/>
                  <a:buChar char="ü"/>
                </a:pPr>
                <a:r>
                  <a:rPr lang="en-US" altLang="ja-JP" sz="1400" dirty="0" smtClean="0"/>
                  <a:t>~320TB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ja-JP" sz="1600" dirty="0" smtClean="0"/>
                  <a:t>Analysis environments: </a:t>
                </a:r>
              </a:p>
              <a:p>
                <a:pPr marL="742950" lvl="1" indent="-285750">
                  <a:buFont typeface="Wingdings" pitchFamily="2" charset="2"/>
                  <a:buChar char="ü"/>
                </a:pPr>
                <a:r>
                  <a:rPr lang="en-US" altLang="ja-JP" sz="1400" dirty="0" smtClean="0"/>
                  <a:t>Offline library</a:t>
                </a:r>
              </a:p>
              <a:p>
                <a:pPr marL="742950" lvl="1" indent="-285750">
                  <a:buFont typeface="Wingdings" pitchFamily="2" charset="2"/>
                  <a:buChar char="ü"/>
                </a:pPr>
                <a:r>
                  <a:rPr lang="en-US" altLang="ja-JP" sz="1400" dirty="0" smtClean="0"/>
                  <a:t>Data bases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ja-JP" sz="1600" dirty="0" smtClean="0"/>
                  <a:t>Maintaining equivalent resources since the start of operation (2000). </a:t>
                </a:r>
              </a:p>
            </p:txBody>
          </p:sp>
          <p:sp>
            <p:nvSpPr>
              <p:cNvPr id="20" name="テキスト ボックス 19"/>
              <p:cNvSpPr txBox="1"/>
              <p:nvPr/>
            </p:nvSpPr>
            <p:spPr>
              <a:xfrm>
                <a:off x="5607115" y="4678973"/>
                <a:ext cx="268067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200" dirty="0">
                    <a:hlinkClick r:id="rId7"/>
                  </a:rPr>
                  <a:t>http://</a:t>
                </a:r>
                <a:r>
                  <a:rPr lang="en-US" altLang="ja-JP" sz="1200" dirty="0" smtClean="0">
                    <a:hlinkClick r:id="rId7"/>
                  </a:rPr>
                  <a:t>accc.riken.jp/ricc_e.html</a:t>
                </a:r>
                <a:r>
                  <a:rPr lang="en-US" altLang="ja-JP" sz="1200" dirty="0" smtClean="0"/>
                  <a:t> </a:t>
                </a:r>
                <a:endParaRPr kumimoji="1" lang="ja-JP" altLang="en-US" sz="1200" dirty="0"/>
              </a:p>
            </p:txBody>
          </p:sp>
        </p:grpSp>
        <p:grpSp>
          <p:nvGrpSpPr>
            <p:cNvPr id="21" name="グループ化 20"/>
            <p:cNvGrpSpPr/>
            <p:nvPr/>
          </p:nvGrpSpPr>
          <p:grpSpPr>
            <a:xfrm>
              <a:off x="109077" y="3408738"/>
              <a:ext cx="3390888" cy="3260621"/>
              <a:chOff x="326017" y="3383554"/>
              <a:chExt cx="3390888" cy="3260621"/>
            </a:xfrm>
          </p:grpSpPr>
          <p:pic>
            <p:nvPicPr>
              <p:cNvPr id="16" name="図 15" descr="画面の領域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6017" y="3383554"/>
                <a:ext cx="3390888" cy="3260621"/>
              </a:xfrm>
              <a:prstGeom prst="rect">
                <a:avLst/>
              </a:prstGeom>
              <a:ln>
                <a:noFill/>
              </a:ln>
              <a:effectLst>
                <a:softEdge rad="292100"/>
              </a:effectLst>
            </p:spPr>
          </p:pic>
          <p:pic>
            <p:nvPicPr>
              <p:cNvPr id="13" name="Picture 8" descr="IMG_0227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1470" y="5073243"/>
                <a:ext cx="1048599" cy="1397843"/>
              </a:xfrm>
              <a:prstGeom prst="rect">
                <a:avLst/>
              </a:prstGeom>
              <a:ln>
                <a:noFill/>
              </a:ln>
              <a:effectLst>
                <a:softEdge rad="63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5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1470" y="4713203"/>
                <a:ext cx="1065395" cy="7153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" name="Picture 3" descr="C:\Users\tomoaki\Desktop\02.gif"/>
              <p:cNvPicPr>
                <a:picLocks noChangeAspect="1" noChangeArrowheads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3437" y="4059070"/>
                <a:ext cx="773268" cy="9901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7" name="ストライプ矢印 26"/>
            <p:cNvSpPr/>
            <p:nvPr/>
          </p:nvSpPr>
          <p:spPr>
            <a:xfrm rot="19920000" flipH="1">
              <a:off x="3110429" y="2775308"/>
              <a:ext cx="1908000" cy="767956"/>
            </a:xfrm>
            <a:prstGeom prst="stripedRightArrow">
              <a:avLst/>
            </a:prstGeom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100" dirty="0" smtClean="0">
                  <a:solidFill>
                    <a:schemeClr val="bg1"/>
                  </a:solidFill>
                </a:rPr>
                <a:t>Raw or Reconstructed</a:t>
              </a:r>
              <a:endParaRPr kumimoji="1" lang="ja-JP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29" name="ストライプ矢印 28"/>
            <p:cNvSpPr/>
            <p:nvPr/>
          </p:nvSpPr>
          <p:spPr>
            <a:xfrm rot="19920000">
              <a:off x="3212622" y="3462904"/>
              <a:ext cx="1908000" cy="534086"/>
            </a:xfrm>
            <a:prstGeom prst="stripedRightArrow">
              <a:avLst/>
            </a:prstGeom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100" dirty="0" smtClean="0">
                  <a:solidFill>
                    <a:schemeClr val="bg1"/>
                  </a:solidFill>
                </a:rPr>
                <a:t>Reconstructed</a:t>
              </a:r>
              <a:r>
                <a:rPr kumimoji="1" lang="en-US" altLang="ja-JP" sz="1400" dirty="0" smtClean="0">
                  <a:solidFill>
                    <a:schemeClr val="bg1"/>
                  </a:solidFill>
                </a:rPr>
                <a:t> 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196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Data transfer record by GridFTP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2010/10/20</a:t>
            </a:r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Tomoaki Nakamura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50AA-EB32-4FEE-A7F2-71F34C2C68D2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grpSp>
        <p:nvGrpSpPr>
          <p:cNvPr id="19" name="グループ化 18"/>
          <p:cNvGrpSpPr/>
          <p:nvPr/>
        </p:nvGrpSpPr>
        <p:grpSpPr>
          <a:xfrm>
            <a:off x="476374" y="813400"/>
            <a:ext cx="8146076" cy="5730237"/>
            <a:chOff x="476374" y="813400"/>
            <a:chExt cx="8146076" cy="5730237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5363032" y="1133745"/>
              <a:ext cx="3259418" cy="4893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u="sng" dirty="0" smtClean="0"/>
                <a:t>FY2005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altLang="ja-JP" sz="1600" dirty="0"/>
                <a:t>P</a:t>
              </a:r>
              <a:r>
                <a:rPr lang="en-US" altLang="ja-JP" sz="1600" dirty="0" smtClean="0"/>
                <a:t>olarized </a:t>
              </a:r>
              <a:r>
                <a:rPr lang="en-US" altLang="ja-JP" sz="1600" i="1" dirty="0" err="1" smtClean="0"/>
                <a:t>p</a:t>
              </a:r>
              <a:r>
                <a:rPr lang="en-US" altLang="ja-JP" sz="1600" dirty="0" err="1" smtClean="0"/>
                <a:t>+</a:t>
              </a:r>
              <a:r>
                <a:rPr lang="en-US" altLang="ja-JP" sz="1600" i="1" dirty="0" err="1" smtClean="0"/>
                <a:t>p</a:t>
              </a:r>
              <a:r>
                <a:rPr lang="en-US" altLang="ja-JP" sz="1600" dirty="0" smtClean="0"/>
                <a:t> 200GeV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altLang="ja-JP" sz="1600" dirty="0"/>
                <a:t>R</a:t>
              </a:r>
              <a:r>
                <a:rPr lang="en-US" altLang="ja-JP" sz="1600" dirty="0" smtClean="0"/>
                <a:t>aw data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altLang="ja-JP" sz="1600" dirty="0" smtClean="0"/>
                <a:t>Total 263TB</a:t>
              </a:r>
            </a:p>
            <a:p>
              <a:pPr lvl="1"/>
              <a:endParaRPr lang="en-US" altLang="ja-JP" sz="800" dirty="0" smtClean="0"/>
            </a:p>
            <a:p>
              <a:pPr lvl="1"/>
              <a:endParaRPr lang="en-US" altLang="ja-JP" sz="800" dirty="0" smtClean="0"/>
            </a:p>
            <a:p>
              <a:r>
                <a:rPr kumimoji="1" lang="en-US" altLang="ja-JP" b="1" u="sng" dirty="0" smtClean="0"/>
                <a:t>FY2006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kumimoji="1" lang="en-US" altLang="ja-JP" sz="1600" dirty="0" smtClean="0"/>
                <a:t>Polarized </a:t>
              </a:r>
              <a:r>
                <a:rPr kumimoji="1" lang="en-US" altLang="ja-JP" sz="1600" i="1" dirty="0" err="1" smtClean="0"/>
                <a:t>p</a:t>
              </a:r>
              <a:r>
                <a:rPr kumimoji="1" lang="en-US" altLang="ja-JP" sz="1600" dirty="0" err="1" smtClean="0"/>
                <a:t>+</a:t>
              </a:r>
              <a:r>
                <a:rPr kumimoji="1" lang="en-US" altLang="ja-JP" sz="1600" i="1" dirty="0" err="1" smtClean="0"/>
                <a:t>p</a:t>
              </a:r>
              <a:r>
                <a:rPr kumimoji="1" lang="en-US" altLang="ja-JP" sz="1600" dirty="0" smtClean="0"/>
                <a:t> 200GeV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altLang="ja-JP" sz="1600" dirty="0" smtClean="0"/>
                <a:t>Raw data</a:t>
              </a:r>
              <a:endParaRPr kumimoji="1" lang="en-US" altLang="ja-JP" sz="1600" dirty="0" smtClean="0"/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altLang="ja-JP" sz="1600" dirty="0" smtClean="0"/>
                <a:t>Total 308TB</a:t>
              </a:r>
            </a:p>
            <a:p>
              <a:pPr lvl="1"/>
              <a:endParaRPr kumimoji="1" lang="en-US" altLang="ja-JP" sz="800" dirty="0" smtClean="0"/>
            </a:p>
            <a:p>
              <a:pPr lvl="1"/>
              <a:endParaRPr kumimoji="1" lang="en-US" altLang="ja-JP" sz="800" dirty="0" smtClean="0"/>
            </a:p>
            <a:p>
              <a:r>
                <a:rPr lang="en-US" altLang="ja-JP" b="1" u="sng" dirty="0" smtClean="0"/>
                <a:t>FY2008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altLang="ja-JP" sz="1600" dirty="0"/>
                <a:t>P</a:t>
              </a:r>
              <a:r>
                <a:rPr lang="en-US" altLang="ja-JP" sz="1600" dirty="0" smtClean="0"/>
                <a:t>olarized </a:t>
              </a:r>
              <a:r>
                <a:rPr lang="en-US" altLang="ja-JP" sz="1600" i="1" dirty="0" smtClean="0"/>
                <a:t>p</a:t>
              </a:r>
              <a:r>
                <a:rPr lang="en-US" altLang="ja-JP" sz="1600" dirty="0" smtClean="0"/>
                <a:t>+</a:t>
              </a:r>
              <a:r>
                <a:rPr lang="en-US" altLang="ja-JP" sz="1600" i="1" dirty="0" smtClean="0"/>
                <a:t>p</a:t>
              </a:r>
              <a:r>
                <a:rPr lang="en-US" altLang="ja-JP" sz="1600" dirty="0" smtClean="0"/>
                <a:t> 200GeV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altLang="ja-JP" sz="1600" dirty="0" smtClean="0"/>
                <a:t>Raw data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altLang="ja-JP" sz="1600" dirty="0" smtClean="0"/>
                <a:t>Total 100TB</a:t>
              </a:r>
            </a:p>
            <a:p>
              <a:pPr lvl="1"/>
              <a:endParaRPr lang="en-US" altLang="ja-JP" sz="800" dirty="0" smtClean="0"/>
            </a:p>
            <a:p>
              <a:pPr lvl="1"/>
              <a:endParaRPr lang="en-US" altLang="ja-JP" sz="800" dirty="0" smtClean="0"/>
            </a:p>
            <a:p>
              <a:r>
                <a:rPr kumimoji="1" lang="en-US" altLang="ja-JP" b="1" u="sng" dirty="0" smtClean="0"/>
                <a:t>FY2009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altLang="ja-JP" sz="1600" dirty="0" smtClean="0"/>
                <a:t>Polarized </a:t>
              </a:r>
              <a:r>
                <a:rPr lang="en-US" altLang="ja-JP" sz="1600" i="1" dirty="0" smtClean="0"/>
                <a:t>p</a:t>
              </a:r>
              <a:r>
                <a:rPr lang="en-US" altLang="ja-JP" sz="1600" dirty="0" smtClean="0"/>
                <a:t>+</a:t>
              </a:r>
              <a:r>
                <a:rPr lang="en-US" altLang="ja-JP" sz="1600" i="1" dirty="0" smtClean="0"/>
                <a:t>p</a:t>
              </a:r>
              <a:r>
                <a:rPr lang="en-US" altLang="ja-JP" sz="1600" dirty="0" smtClean="0"/>
                <a:t> 200/500GeV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kumimoji="1" lang="en-US" altLang="ja-JP" sz="16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Reconstructed data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altLang="ja-JP" sz="1600" dirty="0" smtClean="0"/>
                <a:t>Total 95TB</a:t>
              </a:r>
              <a:endParaRPr kumimoji="1" lang="ja-JP" altLang="en-US" sz="1600" dirty="0"/>
            </a:p>
          </p:txBody>
        </p:sp>
        <p:grpSp>
          <p:nvGrpSpPr>
            <p:cNvPr id="16" name="グループ化 15"/>
            <p:cNvGrpSpPr/>
            <p:nvPr/>
          </p:nvGrpSpPr>
          <p:grpSpPr>
            <a:xfrm>
              <a:off x="476374" y="813400"/>
              <a:ext cx="4410661" cy="5317960"/>
              <a:chOff x="5292080" y="-27384"/>
              <a:chExt cx="3816424" cy="6525345"/>
            </a:xfrm>
          </p:grpSpPr>
          <p:grpSp>
            <p:nvGrpSpPr>
              <p:cNvPr id="11" name="グループ化 10"/>
              <p:cNvGrpSpPr/>
              <p:nvPr/>
            </p:nvGrpSpPr>
            <p:grpSpPr>
              <a:xfrm>
                <a:off x="5292080" y="116633"/>
                <a:ext cx="3816424" cy="6381328"/>
                <a:chOff x="5616625" y="72009"/>
                <a:chExt cx="3419871" cy="6308823"/>
              </a:xfrm>
            </p:grpSpPr>
            <p:pic>
              <p:nvPicPr>
                <p:cNvPr id="6" name="Picture 2" descr="C:\Users\tomoaki\Desktop\run5.gif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16625" y="72009"/>
                  <a:ext cx="3419871" cy="158367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" name="Picture 3" descr="C:\Users\tomoaki\Desktop\run6.gi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16625" y="1647056"/>
                  <a:ext cx="3419870" cy="15836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" name="Picture 4" descr="C:\Users\tomoaki\Desktop\run8.gif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16625" y="3222104"/>
                  <a:ext cx="3419870" cy="15836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" name="Picture 5" descr="C:\Users\tomoaki\Desktop\run9.gif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16625" y="4797153"/>
                  <a:ext cx="3419871" cy="15836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2" name="テキスト ボックス 11"/>
              <p:cNvSpPr txBox="1"/>
              <p:nvPr/>
            </p:nvSpPr>
            <p:spPr>
              <a:xfrm>
                <a:off x="5292080" y="-27384"/>
                <a:ext cx="1275073" cy="443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RHIC-Run5</a:t>
                </a:r>
                <a:endParaRPr kumimoji="1" lang="ja-JP" altLang="en-US" dirty="0"/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5292080" y="1484784"/>
                <a:ext cx="1275073" cy="443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RHIC-Run6</a:t>
                </a:r>
                <a:endParaRPr kumimoji="1" lang="ja-JP" altLang="en-US" dirty="0"/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5292080" y="3140970"/>
                <a:ext cx="1275073" cy="443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RHIC-Run8</a:t>
                </a:r>
                <a:endParaRPr kumimoji="1" lang="ja-JP" altLang="en-US" dirty="0"/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5292080" y="4725143"/>
                <a:ext cx="1275073" cy="443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RHIC-Run9</a:t>
                </a:r>
                <a:endParaRPr kumimoji="1" lang="ja-JP" altLang="en-US" dirty="0"/>
              </a:p>
            </p:txBody>
          </p:sp>
        </p:grpSp>
        <p:sp>
          <p:nvSpPr>
            <p:cNvPr id="17" name="テキスト ボックス 16"/>
            <p:cNvSpPr txBox="1"/>
            <p:nvPr/>
          </p:nvSpPr>
          <p:spPr>
            <a:xfrm>
              <a:off x="854586" y="6174305"/>
              <a:ext cx="7434856" cy="369332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 smtClean="0"/>
                <a:t>1.5PB of </a:t>
              </a:r>
              <a:r>
                <a:rPr lang="en-US" altLang="ja-JP" dirty="0" smtClean="0"/>
                <a:t>raw and reconstructed </a:t>
              </a:r>
              <a:r>
                <a:rPr kumimoji="1" lang="en-US" altLang="ja-JP" dirty="0" smtClean="0"/>
                <a:t>data </a:t>
              </a:r>
              <a:r>
                <a:rPr lang="en-US" altLang="ja-JP" dirty="0" smtClean="0"/>
                <a:t>was stored as of 2010</a:t>
              </a:r>
              <a:r>
                <a:rPr kumimoji="1" lang="en-US" altLang="ja-JP" dirty="0" smtClean="0"/>
                <a:t>.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3290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 smtClean="0"/>
              <a:t>Effective utilization for the user analysis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2010/10/20</a:t>
            </a:r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Tomoaki Nakamura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50AA-EB32-4FEE-A7F2-71F34C2C68D2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71500" y="908720"/>
            <a:ext cx="9046813" cy="5627967"/>
            <a:chOff x="71500" y="908720"/>
            <a:chExt cx="9046813" cy="5627967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71500" y="908720"/>
              <a:ext cx="4797026" cy="4770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u="sng" dirty="0" smtClean="0"/>
                <a:t>Growing data size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altLang="ja-JP" sz="1600" dirty="0" smtClean="0"/>
                <a:t>Improvement of beam at RHIC</a:t>
              </a:r>
            </a:p>
            <a:p>
              <a:pPr marL="742950" lvl="1" indent="-285750">
                <a:buFont typeface="Wingdings" pitchFamily="2" charset="2"/>
                <a:buChar char="ü"/>
              </a:pPr>
              <a:r>
                <a:rPr lang="en-US" altLang="ja-JP" sz="1400" dirty="0" smtClean="0"/>
                <a:t>Luminosity</a:t>
              </a:r>
            </a:p>
            <a:p>
              <a:pPr marL="742950" lvl="1" indent="-285750">
                <a:buFont typeface="Wingdings" pitchFamily="2" charset="2"/>
                <a:buChar char="ü"/>
              </a:pPr>
              <a:r>
                <a:rPr lang="en-US" altLang="ja-JP" sz="1400" dirty="0" smtClean="0"/>
                <a:t>Polarization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altLang="ja-JP" sz="1600" dirty="0" smtClean="0"/>
                <a:t>Detector upgrade:</a:t>
              </a:r>
            </a:p>
            <a:p>
              <a:pPr marL="742950" lvl="1" indent="-285750">
                <a:buFont typeface="Wingdings" pitchFamily="2" charset="2"/>
                <a:buChar char="ü"/>
              </a:pPr>
              <a:r>
                <a:rPr lang="en-US" altLang="ja-JP" sz="1400" dirty="0" smtClean="0"/>
                <a:t>~400Kch + Silicon VTX 4.4Mch.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altLang="ja-JP" sz="1600" dirty="0" smtClean="0"/>
                <a:t>DAQ upgrade:</a:t>
              </a:r>
            </a:p>
            <a:p>
              <a:pPr marL="742950" lvl="1" indent="-285750">
                <a:buFont typeface="Wingdings" pitchFamily="2" charset="2"/>
                <a:buChar char="ü"/>
              </a:pPr>
              <a:r>
                <a:rPr lang="en-US" altLang="ja-JP" sz="1400" dirty="0" smtClean="0"/>
                <a:t>500 ~</a:t>
              </a:r>
              <a:r>
                <a:rPr lang="ja-JP" altLang="en-US" sz="1400" dirty="0" smtClean="0"/>
                <a:t> </a:t>
              </a:r>
              <a:r>
                <a:rPr lang="en-US" altLang="ja-JP" sz="1400" dirty="0" smtClean="0"/>
                <a:t>800MB/sec at RHIC-Run10.</a:t>
              </a:r>
            </a:p>
            <a:p>
              <a:pPr marL="742950" lvl="1" indent="-285750">
                <a:buFont typeface="Wingdings" pitchFamily="2" charset="2"/>
                <a:buChar char="ü"/>
              </a:pPr>
              <a:r>
                <a:rPr lang="en-US" altLang="ja-JP" sz="1400" dirty="0" smtClean="0"/>
                <a:t>Will be upgraded factor 2 or more.</a:t>
              </a:r>
            </a:p>
            <a:p>
              <a:pPr marL="742950" lvl="1" indent="-285750">
                <a:buFont typeface="Wingdings" pitchFamily="2" charset="2"/>
                <a:buChar char="ü"/>
              </a:pPr>
              <a:endParaRPr lang="en-US" altLang="ja-JP" sz="1000" dirty="0"/>
            </a:p>
            <a:p>
              <a:r>
                <a:rPr lang="en-US" altLang="ja-JP" b="1" u="sng" dirty="0"/>
                <a:t>For the user data analysis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altLang="ja-JP" sz="1600" dirty="0"/>
                <a:t>Data </a:t>
              </a:r>
              <a:r>
                <a:rPr lang="en-US" altLang="ja-JP" sz="1600" dirty="0" smtClean="0"/>
                <a:t>distribution, storage </a:t>
              </a:r>
              <a:r>
                <a:rPr lang="en-US" altLang="ja-JP" sz="1600" dirty="0"/>
                <a:t>to many </a:t>
              </a:r>
              <a:r>
                <a:rPr lang="en-US" altLang="ja-JP" sz="1600" dirty="0" smtClean="0"/>
                <a:t>nodes:</a:t>
              </a:r>
              <a:endParaRPr lang="en-US" altLang="ja-JP" sz="1600" dirty="0"/>
            </a:p>
            <a:p>
              <a:pPr marL="742950" lvl="1" indent="-285750">
                <a:buFont typeface="Wingdings" pitchFamily="2" charset="2"/>
                <a:buChar char="ü"/>
              </a:pPr>
              <a:r>
                <a:rPr lang="en-US" altLang="ja-JP" sz="1400" dirty="0" smtClean="0"/>
                <a:t>Not easy to avoid the I/O bound problem by the conventional methods.</a:t>
              </a:r>
              <a:endParaRPr lang="en-US" altLang="ja-JP" sz="1400" dirty="0"/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altLang="ja-JP" sz="1600" dirty="0"/>
                <a:t>NFS export:</a:t>
              </a:r>
            </a:p>
            <a:p>
              <a:pPr marL="742950" lvl="1" indent="-285750">
                <a:buFont typeface="Wingdings" pitchFamily="2" charset="2"/>
                <a:buChar char="ü"/>
              </a:pPr>
              <a:r>
                <a:rPr lang="en-US" altLang="ja-JP" sz="1400" dirty="0"/>
                <a:t>Too slow due to the multiple access.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altLang="ja-JP" sz="1600" dirty="0"/>
                <a:t>Disk cash:</a:t>
              </a:r>
            </a:p>
            <a:p>
              <a:pPr marL="742950" lvl="1" indent="-285750">
                <a:buFont typeface="Wingdings" pitchFamily="2" charset="2"/>
                <a:buChar char="ü"/>
              </a:pPr>
              <a:r>
                <a:rPr lang="en-US" altLang="ja-JP" sz="1400" dirty="0"/>
                <a:t>No way, when you scan all of the data set</a:t>
              </a:r>
              <a:r>
                <a:rPr lang="en-US" altLang="ja-JP" sz="1400" dirty="0" smtClean="0"/>
                <a:t>.</a:t>
              </a:r>
            </a:p>
            <a:p>
              <a:pPr marL="742950" lvl="1" indent="-285750">
                <a:buFont typeface="Wingdings" pitchFamily="2" charset="2"/>
                <a:buChar char="ü"/>
              </a:pPr>
              <a:endParaRPr lang="en-US" altLang="ja-JP" sz="1000" dirty="0" smtClean="0"/>
            </a:p>
            <a:p>
              <a:r>
                <a:rPr lang="en-US" altLang="ja-JP" b="1" u="sng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Minimization of I/O </a:t>
              </a:r>
              <a:endParaRPr lang="en-US" altLang="ja-JP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grpSp>
          <p:nvGrpSpPr>
            <p:cNvPr id="21" name="グループ化 20"/>
            <p:cNvGrpSpPr/>
            <p:nvPr/>
          </p:nvGrpSpPr>
          <p:grpSpPr>
            <a:xfrm>
              <a:off x="4932040" y="987299"/>
              <a:ext cx="3960440" cy="2936756"/>
              <a:chOff x="4932040" y="908685"/>
              <a:chExt cx="3960440" cy="2936756"/>
            </a:xfrm>
          </p:grpSpPr>
          <p:pic>
            <p:nvPicPr>
              <p:cNvPr id="4098" name="Picture 2" descr="C:\Users\tomoaki\Desktop\RhicLuminosityPP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2040" y="908685"/>
                <a:ext cx="3960440" cy="2659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正方形/長方形 6"/>
              <p:cNvSpPr/>
              <p:nvPr/>
            </p:nvSpPr>
            <p:spPr>
              <a:xfrm>
                <a:off x="5822859" y="3568442"/>
                <a:ext cx="217880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1200" dirty="0">
                    <a:hlinkClick r:id="rId3"/>
                  </a:rPr>
                  <a:t>http://www.bnl.gov/cad</a:t>
                </a:r>
                <a:r>
                  <a:rPr lang="en-US" altLang="ja-JP" sz="1200" dirty="0" smtClean="0">
                    <a:hlinkClick r:id="rId3"/>
                  </a:rPr>
                  <a:t>/</a:t>
                </a:r>
                <a:r>
                  <a:rPr lang="en-US" altLang="ja-JP" sz="1200" dirty="0" smtClean="0"/>
                  <a:t> </a:t>
                </a:r>
                <a:endParaRPr lang="ja-JP" altLang="en-US" sz="1200" dirty="0"/>
              </a:p>
            </p:txBody>
          </p:sp>
        </p:grpSp>
        <p:sp>
          <p:nvSpPr>
            <p:cNvPr id="22" name="テキスト ボックス 21"/>
            <p:cNvSpPr txBox="1"/>
            <p:nvPr/>
          </p:nvSpPr>
          <p:spPr>
            <a:xfrm>
              <a:off x="296525" y="5544235"/>
              <a:ext cx="4185465" cy="92333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Preparing special nodes with large capacity of local disk to store the read only data in advance. </a:t>
              </a:r>
              <a:endParaRPr kumimoji="1" lang="ja-JP" altLang="en-US" dirty="0"/>
            </a:p>
          </p:txBody>
        </p:sp>
        <p:grpSp>
          <p:nvGrpSpPr>
            <p:cNvPr id="15" name="グループ化 14"/>
            <p:cNvGrpSpPr/>
            <p:nvPr/>
          </p:nvGrpSpPr>
          <p:grpSpPr>
            <a:xfrm>
              <a:off x="4713444" y="4107005"/>
              <a:ext cx="4404869" cy="2429682"/>
              <a:chOff x="4713444" y="4107005"/>
              <a:chExt cx="4404869" cy="2429682"/>
            </a:xfrm>
          </p:grpSpPr>
          <p:pic>
            <p:nvPicPr>
              <p:cNvPr id="9" name="Picture 11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0519" y="4537196"/>
                <a:ext cx="1891915" cy="17100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テキスト ボックス 7"/>
              <p:cNvSpPr txBox="1"/>
              <p:nvPr/>
            </p:nvSpPr>
            <p:spPr>
              <a:xfrm>
                <a:off x="5721556" y="6259688"/>
                <a:ext cx="33967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ja-JP" sz="1200" dirty="0">
                    <a:hlinkClick r:id="rId5"/>
                  </a:rPr>
                  <a:t>http://www.rarf.riken.go.jp/lab/radiation</a:t>
                </a:r>
                <a:r>
                  <a:rPr lang="en-US" altLang="ja-JP" sz="1200" dirty="0" smtClean="0">
                    <a:hlinkClick r:id="rId5"/>
                  </a:rPr>
                  <a:t>/</a:t>
                </a:r>
                <a:endParaRPr kumimoji="1" lang="ja-JP" altLang="en-US" sz="1200" dirty="0"/>
              </a:p>
            </p:txBody>
          </p:sp>
          <p:pic>
            <p:nvPicPr>
              <p:cNvPr id="14" name="Picture 3" descr="PHENIXCutAway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3444" y="4537196"/>
                <a:ext cx="2102487" cy="17111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テキスト ボックス 10"/>
              <p:cNvSpPr txBox="1"/>
              <p:nvPr/>
            </p:nvSpPr>
            <p:spPr>
              <a:xfrm>
                <a:off x="6784483" y="5192729"/>
                <a:ext cx="4074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kumimoji="1" lang="en-US" altLang="ja-JP" sz="2000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+</a:t>
                </a:r>
                <a:endParaRPr kumimoji="1" lang="ja-JP" altLang="en-US" sz="2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12" name="円/楕円 11"/>
              <p:cNvSpPr/>
              <p:nvPr/>
            </p:nvSpPr>
            <p:spPr>
              <a:xfrm>
                <a:off x="5641417" y="5183919"/>
                <a:ext cx="216009" cy="216009"/>
              </a:xfrm>
              <a:prstGeom prst="ellipse">
                <a:avLst/>
              </a:prstGeom>
              <a:noFill/>
              <a:ln>
                <a:solidFill>
                  <a:srgbClr val="FF00F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FF0000"/>
                  </a:solidFill>
                </a:endParaRPr>
              </a:p>
            </p:txBody>
          </p:sp>
          <p:pic>
            <p:nvPicPr>
              <p:cNvPr id="1026" name="Picture 2" descr="C:\Users\tomoaki\Desktop\phenix_logo2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7500" y="4107005"/>
                <a:ext cx="1152128" cy="4191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テキスト ボックス 12"/>
              <p:cNvSpPr txBox="1"/>
              <p:nvPr/>
            </p:nvSpPr>
            <p:spPr>
              <a:xfrm>
                <a:off x="7297600" y="4137466"/>
                <a:ext cx="1479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Silicon VTX</a:t>
                </a:r>
                <a:endParaRPr kumimoji="1" lang="ja-JP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098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Disk configuration</a:t>
            </a:r>
            <a:r>
              <a:rPr kumimoji="1" lang="en-US" altLang="ja-JP" dirty="0" smtClean="0"/>
              <a:t> and I/O performance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2010/10/20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Tomoaki Nakamura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50AA-EB32-4FEE-A7F2-71F34C2C68D2}" type="slidenum">
              <a:rPr kumimoji="1" lang="ja-JP" altLang="en-US" smtClean="0"/>
              <a:t>7</a:t>
            </a:fld>
            <a:endParaRPr kumimoji="1" lang="ja-JP" altLang="en-US"/>
          </a:p>
        </p:txBody>
      </p:sp>
      <p:grpSp>
        <p:nvGrpSpPr>
          <p:cNvPr id="12" name="グループ化 11"/>
          <p:cNvGrpSpPr/>
          <p:nvPr/>
        </p:nvGrpSpPr>
        <p:grpSpPr>
          <a:xfrm>
            <a:off x="251520" y="1169451"/>
            <a:ext cx="8838634" cy="5139869"/>
            <a:chOff x="251520" y="1169451"/>
            <a:chExt cx="8838634" cy="5139869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4662010" y="1484784"/>
              <a:ext cx="4428144" cy="4596516"/>
              <a:chOff x="4211960" y="1249326"/>
              <a:chExt cx="4680001" cy="4857951"/>
            </a:xfrm>
          </p:grpSpPr>
          <p:pic>
            <p:nvPicPr>
              <p:cNvPr id="6" name="Picture 25" descr="hp-proliant-dl180-g5-server_400x40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1960" y="1249326"/>
                <a:ext cx="4680000" cy="153160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3" descr="C:\Users\tomoaki\201006\APR_2009\read_apr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1961" y="2780928"/>
                <a:ext cx="4680000" cy="33263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テキスト ボックス 8"/>
            <p:cNvSpPr txBox="1"/>
            <p:nvPr/>
          </p:nvSpPr>
          <p:spPr>
            <a:xfrm>
              <a:off x="251520" y="1169451"/>
              <a:ext cx="4410490" cy="5139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u="sng" dirty="0" smtClean="0"/>
                <a:t>HP ProLiant DL180 G5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altLang="ja-JP" sz="1600" dirty="0" smtClean="0"/>
                <a:t>Chassis: </a:t>
              </a:r>
              <a:r>
                <a:rPr kumimoji="1" lang="en-US" altLang="ja-JP" sz="1600" dirty="0" smtClean="0"/>
                <a:t>2U, 12HDD-bay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kumimoji="1" lang="en-US" altLang="ja-JP" sz="1600" dirty="0" smtClean="0"/>
                <a:t>CPU: Quad-core </a:t>
              </a:r>
              <a:r>
                <a:rPr lang="en-US" altLang="ja-JP" sz="1600" dirty="0" smtClean="0">
                  <a:solidFill>
                    <a:prstClr val="black"/>
                  </a:solidFill>
                  <a:latin typeface="Symbol" pitchFamily="18" charset="2"/>
                  <a:sym typeface="Symbol"/>
                </a:rPr>
                <a:t> </a:t>
              </a:r>
              <a:r>
                <a:rPr lang="en-US" altLang="ja-JP" sz="1600" dirty="0" smtClean="0">
                  <a:solidFill>
                    <a:prstClr val="black"/>
                  </a:solidFill>
                </a:rPr>
                <a:t>2</a:t>
              </a:r>
              <a:endParaRPr lang="en-US" altLang="ja-JP" sz="1600" dirty="0" smtClean="0"/>
            </a:p>
            <a:p>
              <a:pPr lvl="2"/>
              <a:r>
                <a:rPr kumimoji="1" lang="en-US" altLang="ja-JP" sz="1400" dirty="0" smtClean="0"/>
                <a:t>2.66GHz Xeon E5430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kumimoji="1" lang="en-US" altLang="ja-JP" sz="1600" dirty="0" smtClean="0"/>
                <a:t>Memory: 16GB (RDIM)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altLang="ja-JP" sz="1600" dirty="0" smtClean="0"/>
                <a:t>HDD: </a:t>
              </a:r>
            </a:p>
            <a:p>
              <a:pPr lvl="1"/>
              <a:r>
                <a:rPr lang="en-US" altLang="ja-JP" sz="1400" dirty="0" smtClean="0"/>
                <a:t>146GB SAS </a:t>
              </a:r>
              <a:r>
                <a:rPr lang="en-US" altLang="ja-JP" sz="1400" dirty="0" smtClean="0">
                  <a:latin typeface="Symbol" pitchFamily="18" charset="2"/>
                  <a:sym typeface="Symbol"/>
                </a:rPr>
                <a:t> </a:t>
              </a:r>
              <a:r>
                <a:rPr lang="en-US" altLang="ja-JP" sz="1400" dirty="0" smtClean="0"/>
                <a:t>2 for the system (RAID1)</a:t>
              </a:r>
            </a:p>
            <a:p>
              <a:pPr lvl="1"/>
              <a:r>
                <a:rPr kumimoji="1" lang="en-US" altLang="ja-JP" sz="1400" dirty="0" smtClean="0"/>
                <a:t>1TB SATA </a:t>
              </a:r>
              <a:r>
                <a:rPr lang="en-US" altLang="ja-JP" sz="1400" dirty="0" smtClean="0">
                  <a:solidFill>
                    <a:prstClr val="black"/>
                  </a:solidFill>
                  <a:latin typeface="Symbol" pitchFamily="18" charset="2"/>
                  <a:sym typeface="Symbol"/>
                </a:rPr>
                <a:t> </a:t>
              </a:r>
              <a:r>
                <a:rPr lang="en-US" altLang="ja-JP" sz="1400" dirty="0" smtClean="0">
                  <a:solidFill>
                    <a:prstClr val="black"/>
                  </a:solidFill>
                  <a:sym typeface="Symbol"/>
                </a:rPr>
                <a:t>10 for the data storage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altLang="ja-JP" sz="1600" dirty="0" smtClean="0">
                  <a:solidFill>
                    <a:prstClr val="black"/>
                  </a:solidFill>
                  <a:sym typeface="Symbol"/>
                </a:rPr>
                <a:t>NIC: 1Gbps </a:t>
              </a:r>
            </a:p>
            <a:p>
              <a:pPr lvl="1"/>
              <a:r>
                <a:rPr lang="en-US" altLang="ja-JP" sz="1400" dirty="0">
                  <a:solidFill>
                    <a:prstClr val="black"/>
                  </a:solidFill>
                  <a:sym typeface="Symbol"/>
                </a:rPr>
                <a:t>U</a:t>
              </a:r>
              <a:r>
                <a:rPr lang="en-US" altLang="ja-JP" sz="1400" dirty="0" smtClean="0">
                  <a:solidFill>
                    <a:prstClr val="black"/>
                  </a:solidFill>
                  <a:sym typeface="Symbol"/>
                </a:rPr>
                <a:t>plinked by 10Gbps switch in rack.</a:t>
              </a:r>
            </a:p>
            <a:p>
              <a:pPr lvl="1"/>
              <a:endParaRPr lang="en-US" altLang="ja-JP" sz="1400" dirty="0" smtClean="0">
                <a:solidFill>
                  <a:prstClr val="black"/>
                </a:solidFill>
                <a:sym typeface="Symbol"/>
              </a:endParaRPr>
            </a:p>
            <a:p>
              <a:r>
                <a:rPr lang="en-US" altLang="ja-JP" b="1" u="sng" dirty="0" smtClean="0">
                  <a:solidFill>
                    <a:prstClr val="black"/>
                  </a:solidFill>
                  <a:sym typeface="Symbol"/>
                </a:rPr>
                <a:t>System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altLang="ja-JP" sz="1600" dirty="0" smtClean="0">
                  <a:solidFill>
                    <a:prstClr val="black"/>
                  </a:solidFill>
                  <a:sym typeface="Symbol"/>
                </a:rPr>
                <a:t>OS: Scientific Linux 5.3 x86_64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altLang="ja-JP" sz="1600" dirty="0" smtClean="0">
                  <a:solidFill>
                    <a:prstClr val="black"/>
                  </a:solidFill>
                  <a:sym typeface="Symbol"/>
                </a:rPr>
                <a:t>File system: ext3</a:t>
              </a:r>
            </a:p>
            <a:p>
              <a:pPr lvl="1"/>
              <a:r>
                <a:rPr lang="en-US" altLang="ja-JP" sz="1400" dirty="0" smtClean="0">
                  <a:solidFill>
                    <a:prstClr val="black"/>
                  </a:solidFill>
                  <a:sym typeface="Symbol"/>
                </a:rPr>
                <a:t>XFS has no gain for the read only usage.</a:t>
              </a:r>
            </a:p>
            <a:p>
              <a:pPr lvl="1"/>
              <a:endParaRPr kumimoji="1" lang="en-US" altLang="ja-JP" sz="1400" dirty="0" smtClean="0">
                <a:solidFill>
                  <a:prstClr val="black"/>
                </a:solidFill>
                <a:sym typeface="Symbol"/>
              </a:endParaRPr>
            </a:p>
            <a:p>
              <a:r>
                <a:rPr lang="en-US" altLang="ja-JP" b="1" u="sng" dirty="0" smtClean="0">
                  <a:solidFill>
                    <a:prstClr val="black"/>
                  </a:solidFill>
                  <a:sym typeface="Symbol"/>
                </a:rPr>
                <a:t>HDD configuration</a:t>
              </a:r>
              <a:endParaRPr lang="en-US" altLang="ja-JP" sz="1600" dirty="0" smtClean="0">
                <a:solidFill>
                  <a:prstClr val="black"/>
                </a:solidFill>
                <a:sym typeface="Symbol"/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altLang="ja-JP" sz="1600" dirty="0" smtClean="0">
                  <a:solidFill>
                    <a:prstClr val="black"/>
                  </a:solidFill>
                  <a:sym typeface="Symbol"/>
                </a:rPr>
                <a:t>RAID5 configuration: </a:t>
              </a:r>
              <a:endParaRPr lang="en-US" altLang="ja-JP" sz="1600" dirty="0">
                <a:solidFill>
                  <a:prstClr val="black"/>
                </a:solidFill>
                <a:sym typeface="Symbol"/>
              </a:endParaRPr>
            </a:p>
            <a:p>
              <a:pPr lvl="1"/>
              <a:r>
                <a:rPr lang="en-US" altLang="ja-JP" sz="1400" dirty="0">
                  <a:solidFill>
                    <a:prstClr val="black"/>
                  </a:solidFill>
                  <a:sym typeface="Symbol"/>
                </a:rPr>
                <a:t>A</a:t>
              </a:r>
              <a:r>
                <a:rPr lang="en-US" altLang="ja-JP" sz="1400" dirty="0" smtClean="0">
                  <a:solidFill>
                    <a:prstClr val="black"/>
                  </a:solidFill>
                  <a:sym typeface="Symbol"/>
                </a:rPr>
                <a:t>dvantage is only for 1 process. </a:t>
              </a:r>
              <a:endParaRPr lang="en-US" altLang="ja-JP" sz="1400" dirty="0" smtClean="0"/>
            </a:p>
            <a:p>
              <a:pPr marL="285750" indent="-285750">
                <a:buFont typeface="Arial" pitchFamily="34" charset="0"/>
                <a:buChar char="•"/>
              </a:pPr>
              <a:r>
                <a:rPr kumimoji="1" lang="en-US" altLang="ja-JP" sz="1600" dirty="0" smtClean="0"/>
                <a:t>Good performance without RAID:</a:t>
              </a:r>
            </a:p>
            <a:p>
              <a:pPr lvl="1"/>
              <a:r>
                <a:rPr lang="en-US" altLang="ja-JP" sz="1400" dirty="0"/>
                <a:t>T</a:t>
              </a:r>
              <a:r>
                <a:rPr kumimoji="1" lang="en-US" altLang="ja-JP" sz="1400" dirty="0" smtClean="0"/>
                <a:t>otal ~550MB/sec at 8 parallel jobs.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202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Data allocation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2010/10/20</a:t>
            </a:r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Tomoaki Nakamura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50AA-EB32-4FEE-A7F2-71F34C2C68D2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grpSp>
        <p:nvGrpSpPr>
          <p:cNvPr id="2051" name="グループ化 2050"/>
          <p:cNvGrpSpPr/>
          <p:nvPr/>
        </p:nvGrpSpPr>
        <p:grpSpPr>
          <a:xfrm>
            <a:off x="71500" y="979200"/>
            <a:ext cx="8929537" cy="5544000"/>
            <a:chOff x="71500" y="979200"/>
            <a:chExt cx="8929537" cy="55440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2000" y="979200"/>
              <a:ext cx="4159037" cy="554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840" y="4726514"/>
              <a:ext cx="4435165" cy="144779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/>
          </p:spPr>
        </p:pic>
        <p:sp>
          <p:nvSpPr>
            <p:cNvPr id="18" name="正方形/長方形 17"/>
            <p:cNvSpPr/>
            <p:nvPr/>
          </p:nvSpPr>
          <p:spPr>
            <a:xfrm>
              <a:off x="71500" y="998730"/>
              <a:ext cx="4737583" cy="33547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b="1" u="sng" dirty="0" smtClean="0">
                  <a:solidFill>
                    <a:prstClr val="black"/>
                  </a:solidFill>
                  <a:sym typeface="Symbol"/>
                </a:rPr>
                <a:t>PC Cluster</a:t>
              </a:r>
            </a:p>
            <a:p>
              <a:pPr marL="742950" lvl="1" indent="-285750">
                <a:buFont typeface="Arial" pitchFamily="34" charset="0"/>
                <a:buChar char="•"/>
              </a:pPr>
              <a:r>
                <a:rPr lang="en-US" altLang="ja-JP" sz="1600" dirty="0" smtClean="0">
                  <a:solidFill>
                    <a:prstClr val="black"/>
                  </a:solidFill>
                  <a:sym typeface="Symbol"/>
                </a:rPr>
                <a:t>Total </a:t>
              </a:r>
              <a:r>
                <a:rPr lang="en-US" altLang="ja-JP" sz="1600" dirty="0">
                  <a:solidFill>
                    <a:prstClr val="black"/>
                  </a:solidFill>
                  <a:sym typeface="Symbol"/>
                </a:rPr>
                <a:t>18 nodes</a:t>
              </a:r>
            </a:p>
            <a:p>
              <a:pPr marL="742950" lvl="1" indent="-285750">
                <a:buFont typeface="Arial" pitchFamily="34" charset="0"/>
                <a:buChar char="•"/>
              </a:pPr>
              <a:r>
                <a:rPr lang="en-US" altLang="ja-JP" sz="1600" dirty="0" smtClean="0">
                  <a:solidFill>
                    <a:prstClr val="black"/>
                  </a:solidFill>
                  <a:sym typeface="Symbol"/>
                </a:rPr>
                <a:t>Total 144 </a:t>
              </a:r>
              <a:r>
                <a:rPr lang="en-US" altLang="ja-JP" sz="1600" dirty="0">
                  <a:solidFill>
                    <a:prstClr val="black"/>
                  </a:solidFill>
                  <a:sym typeface="Symbol"/>
                </a:rPr>
                <a:t>CPU cores</a:t>
              </a:r>
            </a:p>
            <a:p>
              <a:pPr marL="742950" lvl="1" indent="-285750">
                <a:buFont typeface="Arial" pitchFamily="34" charset="0"/>
                <a:buChar char="•"/>
              </a:pPr>
              <a:r>
                <a:rPr lang="en-US" altLang="ja-JP" sz="1600" dirty="0" smtClean="0">
                  <a:solidFill>
                    <a:prstClr val="black"/>
                  </a:solidFill>
                  <a:sym typeface="Symbol"/>
                </a:rPr>
                <a:t>Total 180TB </a:t>
              </a:r>
              <a:r>
                <a:rPr lang="en-US" altLang="ja-JP" sz="1600" dirty="0">
                  <a:solidFill>
                    <a:prstClr val="black"/>
                  </a:solidFill>
                  <a:sym typeface="Symbol"/>
                </a:rPr>
                <a:t>for the data </a:t>
              </a:r>
              <a:r>
                <a:rPr lang="en-US" altLang="ja-JP" sz="1600" dirty="0" smtClean="0">
                  <a:solidFill>
                    <a:prstClr val="black"/>
                  </a:solidFill>
                  <a:sym typeface="Symbol"/>
                </a:rPr>
                <a:t>storage</a:t>
              </a:r>
            </a:p>
            <a:p>
              <a:pPr marL="742950" lvl="1" indent="-285750">
                <a:buFont typeface="Arial" pitchFamily="34" charset="0"/>
                <a:buChar char="•"/>
              </a:pPr>
              <a:endParaRPr lang="en-US" altLang="ja-JP" sz="1600" b="1" dirty="0" smtClean="0">
                <a:solidFill>
                  <a:prstClr val="black"/>
                </a:solidFill>
                <a:sym typeface="Symbol"/>
              </a:endParaRPr>
            </a:p>
            <a:p>
              <a:r>
                <a:rPr lang="en-US" altLang="ja-JP" b="1" u="sng" dirty="0" smtClean="0">
                  <a:solidFill>
                    <a:prstClr val="black"/>
                  </a:solidFill>
                  <a:sym typeface="Symbol"/>
                </a:rPr>
                <a:t>Data sets in HDD</a:t>
              </a:r>
            </a:p>
            <a:p>
              <a:pPr marL="742950" lvl="1" indent="-285750">
                <a:buFont typeface="Arial" pitchFamily="34" charset="0"/>
                <a:buChar char="•"/>
              </a:pPr>
              <a:r>
                <a:rPr lang="en-US" altLang="ja-JP" sz="1600" dirty="0" smtClean="0">
                  <a:solidFill>
                    <a:prstClr val="black"/>
                  </a:solidFill>
                  <a:sym typeface="Symbol"/>
                </a:rPr>
                <a:t>Every HDD has a part of</a:t>
              </a:r>
              <a:r>
                <a:rPr lang="en-US" altLang="ja-JP" sz="1600" dirty="0">
                  <a:solidFill>
                    <a:prstClr val="black"/>
                  </a:solidFill>
                  <a:sym typeface="Symbol"/>
                </a:rPr>
                <a:t> </a:t>
              </a:r>
              <a:r>
                <a:rPr lang="en-US" altLang="ja-JP" sz="1600" dirty="0" smtClean="0">
                  <a:solidFill>
                    <a:prstClr val="black"/>
                  </a:solidFill>
                  <a:sym typeface="Symbol"/>
                </a:rPr>
                <a:t>each data set segmented by run number.</a:t>
              </a:r>
            </a:p>
            <a:p>
              <a:pPr marL="742950" lvl="1" indent="-285750">
                <a:buFont typeface="Arial" pitchFamily="34" charset="0"/>
                <a:buChar char="•"/>
              </a:pPr>
              <a:r>
                <a:rPr lang="en-US" altLang="ja-JP" sz="1600" dirty="0">
                  <a:solidFill>
                    <a:prstClr val="black"/>
                  </a:solidFill>
                  <a:sym typeface="Symbol"/>
                </a:rPr>
                <a:t>U</a:t>
              </a:r>
              <a:r>
                <a:rPr lang="en-US" altLang="ja-JP" sz="1600" dirty="0" smtClean="0">
                  <a:solidFill>
                    <a:prstClr val="black"/>
                  </a:solidFill>
                  <a:sym typeface="Symbol"/>
                </a:rPr>
                <a:t>ser jobs can use all of CPU cores without time loss at data distribution.</a:t>
              </a:r>
            </a:p>
            <a:p>
              <a:pPr marL="742950" lvl="1" indent="-285750">
                <a:buFont typeface="Arial" pitchFamily="34" charset="0"/>
                <a:buChar char="•"/>
              </a:pPr>
              <a:r>
                <a:rPr lang="en-US" altLang="ja-JP" sz="1600" dirty="0" smtClean="0">
                  <a:solidFill>
                    <a:prstClr val="black"/>
                  </a:solidFill>
                  <a:sym typeface="Symbol"/>
                </a:rPr>
                <a:t>~40GB work area is allocated in each HDD for the non data analysis jobs e.g. simulation.</a:t>
              </a:r>
            </a:p>
          </p:txBody>
        </p:sp>
        <p:grpSp>
          <p:nvGrpSpPr>
            <p:cNvPr id="60" name="グループ化 59"/>
            <p:cNvGrpSpPr/>
            <p:nvPr/>
          </p:nvGrpSpPr>
          <p:grpSpPr>
            <a:xfrm>
              <a:off x="5427096" y="2657027"/>
              <a:ext cx="1485165" cy="1762083"/>
              <a:chOff x="4707014" y="1651026"/>
              <a:chExt cx="1485165" cy="1762083"/>
            </a:xfrm>
          </p:grpSpPr>
          <p:sp>
            <p:nvSpPr>
              <p:cNvPr id="61" name="角丸四角形 60"/>
              <p:cNvSpPr/>
              <p:nvPr/>
            </p:nvSpPr>
            <p:spPr>
              <a:xfrm>
                <a:off x="4707014" y="1651026"/>
                <a:ext cx="1485165" cy="1762083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6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62" name="テキスト ボックス 61"/>
              <p:cNvSpPr txBox="1"/>
              <p:nvPr/>
            </p:nvSpPr>
            <p:spPr>
              <a:xfrm>
                <a:off x="4836185" y="3031186"/>
                <a:ext cx="1226823" cy="26640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400" dirty="0" smtClean="0"/>
                  <a:t>Work area</a:t>
                </a:r>
                <a:endParaRPr kumimoji="1" lang="ja-JP" altLang="en-US" sz="1400" dirty="0"/>
              </a:p>
            </p:txBody>
          </p:sp>
          <p:sp>
            <p:nvSpPr>
              <p:cNvPr id="63" name="テキスト ボックス 62"/>
              <p:cNvSpPr txBox="1"/>
              <p:nvPr/>
            </p:nvSpPr>
            <p:spPr>
              <a:xfrm>
                <a:off x="5183337" y="1651026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 smtClean="0"/>
                  <a:t>1TB</a:t>
                </a:r>
                <a:endParaRPr kumimoji="1" lang="ja-JP" altLang="en-US" sz="1400" dirty="0"/>
              </a:p>
            </p:txBody>
          </p:sp>
          <p:sp>
            <p:nvSpPr>
              <p:cNvPr id="64" name="テキスト ボックス 63"/>
              <p:cNvSpPr txBox="1"/>
              <p:nvPr/>
            </p:nvSpPr>
            <p:spPr>
              <a:xfrm>
                <a:off x="4836185" y="2757870"/>
                <a:ext cx="1226823" cy="267286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400" dirty="0" smtClean="0"/>
                  <a:t>Run5</a:t>
                </a:r>
                <a:endParaRPr kumimoji="1" lang="ja-JP" altLang="en-US" sz="1400" dirty="0"/>
              </a:p>
            </p:txBody>
          </p:sp>
          <p:sp>
            <p:nvSpPr>
              <p:cNvPr id="65" name="テキスト ボックス 64"/>
              <p:cNvSpPr txBox="1"/>
              <p:nvPr/>
            </p:nvSpPr>
            <p:spPr>
              <a:xfrm>
                <a:off x="4836185" y="2484553"/>
                <a:ext cx="1226823" cy="267286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400" dirty="0" smtClean="0"/>
                  <a:t>Run6</a:t>
                </a:r>
                <a:endParaRPr kumimoji="1" lang="ja-JP" altLang="en-US" sz="1400" dirty="0"/>
              </a:p>
            </p:txBody>
          </p:sp>
          <p:sp>
            <p:nvSpPr>
              <p:cNvPr id="66" name="テキスト ボックス 65"/>
              <p:cNvSpPr txBox="1"/>
              <p:nvPr/>
            </p:nvSpPr>
            <p:spPr>
              <a:xfrm>
                <a:off x="4836185" y="2211236"/>
                <a:ext cx="1226823" cy="267286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400" dirty="0" smtClean="0"/>
                  <a:t>Run8</a:t>
                </a:r>
                <a:endParaRPr kumimoji="1" lang="ja-JP" altLang="en-US" sz="1400" dirty="0"/>
              </a:p>
            </p:txBody>
          </p:sp>
          <p:sp>
            <p:nvSpPr>
              <p:cNvPr id="67" name="テキスト ボックス 66"/>
              <p:cNvSpPr txBox="1"/>
              <p:nvPr/>
            </p:nvSpPr>
            <p:spPr>
              <a:xfrm>
                <a:off x="4836185" y="1937919"/>
                <a:ext cx="1226823" cy="267286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400" dirty="0" smtClean="0"/>
                  <a:t>Run9</a:t>
                </a:r>
                <a:endParaRPr kumimoji="1" lang="ja-JP" altLang="en-US" sz="1400" dirty="0"/>
              </a:p>
            </p:txBody>
          </p:sp>
        </p:grpSp>
        <p:grpSp>
          <p:nvGrpSpPr>
            <p:cNvPr id="52" name="グループ化 51"/>
            <p:cNvGrpSpPr/>
            <p:nvPr/>
          </p:nvGrpSpPr>
          <p:grpSpPr>
            <a:xfrm>
              <a:off x="5202070" y="2396701"/>
              <a:ext cx="1485165" cy="1762083"/>
              <a:chOff x="4707014" y="1651026"/>
              <a:chExt cx="1485165" cy="1762083"/>
            </a:xfrm>
          </p:grpSpPr>
          <p:sp>
            <p:nvSpPr>
              <p:cNvPr id="53" name="角丸四角形 52"/>
              <p:cNvSpPr/>
              <p:nvPr/>
            </p:nvSpPr>
            <p:spPr>
              <a:xfrm>
                <a:off x="4707014" y="1651026"/>
                <a:ext cx="1485165" cy="1762083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6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54" name="テキスト ボックス 53"/>
              <p:cNvSpPr txBox="1"/>
              <p:nvPr/>
            </p:nvSpPr>
            <p:spPr>
              <a:xfrm>
                <a:off x="4836185" y="3031186"/>
                <a:ext cx="1226823" cy="26640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400" dirty="0" smtClean="0"/>
                  <a:t>Work area</a:t>
                </a:r>
                <a:endParaRPr kumimoji="1" lang="ja-JP" altLang="en-US" sz="1400" dirty="0"/>
              </a:p>
            </p:txBody>
          </p:sp>
          <p:sp>
            <p:nvSpPr>
              <p:cNvPr id="55" name="テキスト ボックス 54"/>
              <p:cNvSpPr txBox="1"/>
              <p:nvPr/>
            </p:nvSpPr>
            <p:spPr>
              <a:xfrm>
                <a:off x="5183337" y="1651026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 smtClean="0"/>
                  <a:t>1TB</a:t>
                </a:r>
                <a:endParaRPr kumimoji="1" lang="ja-JP" altLang="en-US" sz="1400" dirty="0"/>
              </a:p>
            </p:txBody>
          </p:sp>
          <p:sp>
            <p:nvSpPr>
              <p:cNvPr id="56" name="テキスト ボックス 55"/>
              <p:cNvSpPr txBox="1"/>
              <p:nvPr/>
            </p:nvSpPr>
            <p:spPr>
              <a:xfrm>
                <a:off x="4836185" y="2757870"/>
                <a:ext cx="1226823" cy="267286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400" dirty="0" smtClean="0"/>
                  <a:t>Run5</a:t>
                </a:r>
                <a:endParaRPr kumimoji="1" lang="ja-JP" altLang="en-US" sz="1400" dirty="0"/>
              </a:p>
            </p:txBody>
          </p:sp>
          <p:sp>
            <p:nvSpPr>
              <p:cNvPr id="57" name="テキスト ボックス 56"/>
              <p:cNvSpPr txBox="1"/>
              <p:nvPr/>
            </p:nvSpPr>
            <p:spPr>
              <a:xfrm>
                <a:off x="4836185" y="2484553"/>
                <a:ext cx="1226823" cy="267286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400" dirty="0" smtClean="0"/>
                  <a:t>Run6</a:t>
                </a:r>
                <a:endParaRPr kumimoji="1" lang="ja-JP" altLang="en-US" sz="1400" dirty="0"/>
              </a:p>
            </p:txBody>
          </p:sp>
          <p:sp>
            <p:nvSpPr>
              <p:cNvPr id="58" name="テキスト ボックス 57"/>
              <p:cNvSpPr txBox="1"/>
              <p:nvPr/>
            </p:nvSpPr>
            <p:spPr>
              <a:xfrm>
                <a:off x="4836185" y="2211236"/>
                <a:ext cx="1226823" cy="267286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400" dirty="0" smtClean="0"/>
                  <a:t>Run8</a:t>
                </a:r>
                <a:endParaRPr kumimoji="1" lang="ja-JP" altLang="en-US" sz="1400" dirty="0"/>
              </a:p>
            </p:txBody>
          </p:sp>
          <p:sp>
            <p:nvSpPr>
              <p:cNvPr id="59" name="テキスト ボックス 58"/>
              <p:cNvSpPr txBox="1"/>
              <p:nvPr/>
            </p:nvSpPr>
            <p:spPr>
              <a:xfrm>
                <a:off x="4836185" y="1937919"/>
                <a:ext cx="1226823" cy="267286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400" dirty="0" smtClean="0"/>
                  <a:t>Run9</a:t>
                </a:r>
                <a:endParaRPr kumimoji="1" lang="ja-JP" altLang="en-US" sz="1400" dirty="0"/>
              </a:p>
            </p:txBody>
          </p:sp>
        </p:grpSp>
        <p:grpSp>
          <p:nvGrpSpPr>
            <p:cNvPr id="44" name="グループ化 43"/>
            <p:cNvGrpSpPr/>
            <p:nvPr/>
          </p:nvGrpSpPr>
          <p:grpSpPr>
            <a:xfrm>
              <a:off x="4977045" y="2136376"/>
              <a:ext cx="1485165" cy="1762083"/>
              <a:chOff x="4707014" y="1651026"/>
              <a:chExt cx="1485165" cy="1762083"/>
            </a:xfrm>
          </p:grpSpPr>
          <p:sp>
            <p:nvSpPr>
              <p:cNvPr id="45" name="角丸四角形 44"/>
              <p:cNvSpPr/>
              <p:nvPr/>
            </p:nvSpPr>
            <p:spPr>
              <a:xfrm>
                <a:off x="4707014" y="1651026"/>
                <a:ext cx="1485165" cy="1762083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6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4836185" y="3031186"/>
                <a:ext cx="1226823" cy="26640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400" dirty="0" smtClean="0"/>
                  <a:t>Work area</a:t>
                </a:r>
                <a:endParaRPr kumimoji="1" lang="ja-JP" altLang="en-US" sz="1400" dirty="0"/>
              </a:p>
            </p:txBody>
          </p:sp>
          <p:sp>
            <p:nvSpPr>
              <p:cNvPr id="47" name="テキスト ボックス 46"/>
              <p:cNvSpPr txBox="1"/>
              <p:nvPr/>
            </p:nvSpPr>
            <p:spPr>
              <a:xfrm>
                <a:off x="5183337" y="1651026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 smtClean="0"/>
                  <a:t>1TB</a:t>
                </a:r>
                <a:endParaRPr kumimoji="1" lang="ja-JP" altLang="en-US" sz="1400" dirty="0"/>
              </a:p>
            </p:txBody>
          </p:sp>
          <p:sp>
            <p:nvSpPr>
              <p:cNvPr id="48" name="テキスト ボックス 47"/>
              <p:cNvSpPr txBox="1"/>
              <p:nvPr/>
            </p:nvSpPr>
            <p:spPr>
              <a:xfrm>
                <a:off x="4836185" y="2757870"/>
                <a:ext cx="1226823" cy="267286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400" dirty="0" smtClean="0"/>
                  <a:t>Run5</a:t>
                </a:r>
                <a:endParaRPr kumimoji="1" lang="ja-JP" altLang="en-US" sz="1400" dirty="0"/>
              </a:p>
            </p:txBody>
          </p:sp>
          <p:sp>
            <p:nvSpPr>
              <p:cNvPr id="49" name="テキスト ボックス 48"/>
              <p:cNvSpPr txBox="1"/>
              <p:nvPr/>
            </p:nvSpPr>
            <p:spPr>
              <a:xfrm>
                <a:off x="4836185" y="2484553"/>
                <a:ext cx="1226823" cy="267286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400" dirty="0" smtClean="0"/>
                  <a:t>Run6</a:t>
                </a:r>
                <a:endParaRPr kumimoji="1" lang="ja-JP" altLang="en-US" sz="1400" dirty="0"/>
              </a:p>
            </p:txBody>
          </p:sp>
          <p:sp>
            <p:nvSpPr>
              <p:cNvPr id="50" name="テキスト ボックス 49"/>
              <p:cNvSpPr txBox="1"/>
              <p:nvPr/>
            </p:nvSpPr>
            <p:spPr>
              <a:xfrm>
                <a:off x="4836185" y="2211236"/>
                <a:ext cx="1226823" cy="267286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400" dirty="0" smtClean="0"/>
                  <a:t>Run8</a:t>
                </a:r>
                <a:endParaRPr kumimoji="1" lang="ja-JP" altLang="en-US" sz="1400" dirty="0"/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4836185" y="1937919"/>
                <a:ext cx="1226823" cy="267286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400" dirty="0" smtClean="0"/>
                  <a:t>Run9</a:t>
                </a:r>
                <a:endParaRPr kumimoji="1" lang="ja-JP" altLang="en-US" sz="1400" dirty="0"/>
              </a:p>
            </p:txBody>
          </p:sp>
        </p:grpSp>
        <p:grpSp>
          <p:nvGrpSpPr>
            <p:cNvPr id="2048" name="グループ化 2047"/>
            <p:cNvGrpSpPr/>
            <p:nvPr/>
          </p:nvGrpSpPr>
          <p:grpSpPr>
            <a:xfrm>
              <a:off x="4752020" y="1876051"/>
              <a:ext cx="1485165" cy="1762083"/>
              <a:chOff x="4707014" y="1651026"/>
              <a:chExt cx="1485165" cy="1762083"/>
            </a:xfrm>
          </p:grpSpPr>
          <p:sp>
            <p:nvSpPr>
              <p:cNvPr id="19" name="角丸四角形 18"/>
              <p:cNvSpPr/>
              <p:nvPr/>
            </p:nvSpPr>
            <p:spPr>
              <a:xfrm>
                <a:off x="4707014" y="1651026"/>
                <a:ext cx="1485165" cy="1762083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6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24" name="テキスト ボックス 23"/>
              <p:cNvSpPr txBox="1"/>
              <p:nvPr/>
            </p:nvSpPr>
            <p:spPr>
              <a:xfrm>
                <a:off x="4836185" y="3031186"/>
                <a:ext cx="1226823" cy="26640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400" dirty="0" smtClean="0"/>
                  <a:t>Work area</a:t>
                </a:r>
                <a:endParaRPr kumimoji="1" lang="ja-JP" altLang="en-US" sz="1400" dirty="0"/>
              </a:p>
            </p:txBody>
          </p:sp>
          <p:sp>
            <p:nvSpPr>
              <p:cNvPr id="25" name="テキスト ボックス 24"/>
              <p:cNvSpPr txBox="1"/>
              <p:nvPr/>
            </p:nvSpPr>
            <p:spPr>
              <a:xfrm>
                <a:off x="5183337" y="1651026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 smtClean="0"/>
                  <a:t>1TB</a:t>
                </a:r>
                <a:endParaRPr kumimoji="1" lang="ja-JP" altLang="en-US" sz="1400" dirty="0"/>
              </a:p>
            </p:txBody>
          </p:sp>
          <p:sp>
            <p:nvSpPr>
              <p:cNvPr id="21" name="テキスト ボックス 20"/>
              <p:cNvSpPr txBox="1"/>
              <p:nvPr/>
            </p:nvSpPr>
            <p:spPr>
              <a:xfrm>
                <a:off x="4836185" y="2757870"/>
                <a:ext cx="1226823" cy="267286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400" dirty="0" smtClean="0"/>
                  <a:t>Run5</a:t>
                </a:r>
                <a:endParaRPr kumimoji="1" lang="ja-JP" altLang="en-US" sz="1400" dirty="0"/>
              </a:p>
            </p:txBody>
          </p:sp>
          <p:sp>
            <p:nvSpPr>
              <p:cNvPr id="20" name="テキスト ボックス 19"/>
              <p:cNvSpPr txBox="1"/>
              <p:nvPr/>
            </p:nvSpPr>
            <p:spPr>
              <a:xfrm>
                <a:off x="4836185" y="2484553"/>
                <a:ext cx="1226823" cy="267286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400" dirty="0" smtClean="0"/>
                  <a:t>Run6</a:t>
                </a:r>
                <a:endParaRPr kumimoji="1" lang="ja-JP" altLang="en-US" sz="1400" dirty="0"/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4836185" y="2211236"/>
                <a:ext cx="1226823" cy="267286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400" dirty="0" smtClean="0"/>
                  <a:t>Run8</a:t>
                </a:r>
                <a:endParaRPr kumimoji="1" lang="ja-JP" altLang="en-US" sz="1400" dirty="0"/>
              </a:p>
            </p:txBody>
          </p:sp>
          <p:sp>
            <p:nvSpPr>
              <p:cNvPr id="23" name="テキスト ボックス 22"/>
              <p:cNvSpPr txBox="1"/>
              <p:nvPr/>
            </p:nvSpPr>
            <p:spPr>
              <a:xfrm>
                <a:off x="4836185" y="1937919"/>
                <a:ext cx="1226823" cy="267286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400" dirty="0" smtClean="0"/>
                  <a:t>Run9</a:t>
                </a:r>
                <a:endParaRPr kumimoji="1" lang="ja-JP" altLang="en-US" sz="1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615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Job submission scheme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2010/10/20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Tomoaki Nakamura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50AA-EB32-4FEE-A7F2-71F34C2C68D2}" type="slidenum">
              <a:rPr kumimoji="1" lang="ja-JP" altLang="en-US" smtClean="0"/>
              <a:t>9</a:t>
            </a:fld>
            <a:endParaRPr kumimoji="1" lang="ja-JP" altLang="en-US"/>
          </a:p>
        </p:txBody>
      </p:sp>
      <p:grpSp>
        <p:nvGrpSpPr>
          <p:cNvPr id="11" name="グループ化 10"/>
          <p:cNvGrpSpPr/>
          <p:nvPr/>
        </p:nvGrpSpPr>
        <p:grpSpPr>
          <a:xfrm>
            <a:off x="203219" y="1017896"/>
            <a:ext cx="8869282" cy="5435440"/>
            <a:chOff x="203219" y="1017896"/>
            <a:chExt cx="8869282" cy="5435440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203219" y="1199650"/>
              <a:ext cx="5088861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u="sng" dirty="0" smtClean="0">
                  <a:solidFill>
                    <a:prstClr val="black"/>
                  </a:solidFill>
                  <a:sym typeface="Symbol"/>
                </a:rPr>
                <a:t>Job submission script</a:t>
              </a:r>
              <a:endParaRPr lang="en-US" altLang="ja-JP" b="1" dirty="0" smtClean="0">
                <a:solidFill>
                  <a:prstClr val="black"/>
                </a:solidFill>
                <a:sym typeface="Symbol"/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kumimoji="1" lang="en-US" altLang="ja-JP" sz="1600" dirty="0" smtClean="0">
                  <a:solidFill>
                    <a:prstClr val="black"/>
                  </a:solidFill>
                  <a:sym typeface="Symbol"/>
                </a:rPr>
                <a:t>Submit </a:t>
              </a:r>
              <a:r>
                <a:rPr lang="en-US" altLang="ja-JP" sz="1600" dirty="0" smtClean="0">
                  <a:solidFill>
                    <a:prstClr val="black"/>
                  </a:solidFill>
                  <a:sym typeface="Symbol"/>
                </a:rPr>
                <a:t>the user job to the appropriate node automatically, which has the required data.</a:t>
              </a:r>
              <a:endParaRPr kumimoji="1" lang="en-US" altLang="ja-JP" sz="1600" dirty="0" smtClean="0">
                <a:solidFill>
                  <a:prstClr val="black"/>
                </a:solidFill>
                <a:sym typeface="Symbol"/>
              </a:endParaRPr>
            </a:p>
            <a:p>
              <a:pPr marL="285750" indent="-285750">
                <a:buFont typeface="Arial" pitchFamily="34" charset="0"/>
                <a:buChar char="•"/>
              </a:pPr>
              <a:endParaRPr lang="en-US" altLang="ja-JP" dirty="0">
                <a:solidFill>
                  <a:prstClr val="black"/>
                </a:solidFill>
                <a:sym typeface="Symbol"/>
              </a:endParaRPr>
            </a:p>
            <a:p>
              <a:r>
                <a:rPr kumimoji="1" lang="en-US" altLang="ja-JP" b="1" u="sng" dirty="0" smtClean="0">
                  <a:solidFill>
                    <a:prstClr val="black"/>
                  </a:solidFill>
                  <a:sym typeface="Symbol"/>
                </a:rPr>
                <a:t>Batch Job scheduler</a:t>
              </a:r>
              <a:r>
                <a:rPr lang="en-US" altLang="ja-JP" b="1" u="sng" dirty="0">
                  <a:solidFill>
                    <a:prstClr val="black"/>
                  </a:solidFill>
                  <a:sym typeface="Symbol"/>
                </a:rPr>
                <a:t> </a:t>
              </a:r>
              <a:r>
                <a:rPr lang="en-US" altLang="ja-JP" b="1" u="sng" dirty="0" smtClean="0">
                  <a:solidFill>
                    <a:prstClr val="black"/>
                  </a:solidFill>
                  <a:sym typeface="Symbol"/>
                </a:rPr>
                <a:t>(LSF 7.0)</a:t>
              </a:r>
              <a:endParaRPr kumimoji="1" lang="en-US" altLang="ja-JP" b="1" u="sng" dirty="0">
                <a:solidFill>
                  <a:prstClr val="black"/>
                </a:solidFill>
                <a:sym typeface="Symbol"/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altLang="ja-JP" sz="1600" dirty="0">
                  <a:solidFill>
                    <a:prstClr val="black"/>
                  </a:solidFill>
                  <a:sym typeface="Symbol"/>
                </a:rPr>
                <a:t>F</a:t>
              </a:r>
              <a:r>
                <a:rPr lang="en-US" altLang="ja-JP" sz="1600" dirty="0" smtClean="0">
                  <a:solidFill>
                    <a:prstClr val="black"/>
                  </a:solidFill>
                  <a:sym typeface="Symbol"/>
                </a:rPr>
                <a:t>air-share among users.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altLang="ja-JP" sz="1600" dirty="0" smtClean="0">
                  <a:solidFill>
                    <a:prstClr val="black"/>
                  </a:solidFill>
                  <a:sym typeface="Symbol"/>
                </a:rPr>
                <a:t>Set the path to the data directory and work area for environmental variables in the job.</a:t>
              </a:r>
            </a:p>
            <a:p>
              <a:pPr marL="285750" indent="-285750">
                <a:buFont typeface="Arial" pitchFamily="34" charset="0"/>
                <a:buChar char="•"/>
              </a:pPr>
              <a:endParaRPr lang="en-US" altLang="ja-JP" dirty="0" smtClean="0">
                <a:solidFill>
                  <a:prstClr val="black"/>
                </a:solidFill>
                <a:sym typeface="Symbol"/>
              </a:endParaRPr>
            </a:p>
            <a:p>
              <a:r>
                <a:rPr lang="en-US" altLang="ja-JP" b="1" u="sng" dirty="0" smtClean="0">
                  <a:solidFill>
                    <a:prstClr val="black"/>
                  </a:solidFill>
                  <a:sym typeface="Symbol"/>
                </a:rPr>
                <a:t>Lock file and directory ACL </a:t>
              </a:r>
              <a:endParaRPr lang="en-US" altLang="ja-JP" b="1" u="sng" dirty="0">
                <a:solidFill>
                  <a:prstClr val="black"/>
                </a:solidFill>
                <a:sym typeface="Symbol"/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altLang="ja-JP" sz="1600" dirty="0" smtClean="0">
                  <a:solidFill>
                    <a:prstClr val="black"/>
                  </a:solidFill>
                  <a:sym typeface="Symbol"/>
                </a:rPr>
                <a:t>Create at the pre-process for the exclusive use of a physical disk.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altLang="ja-JP" sz="1600" dirty="0" smtClean="0">
                  <a:solidFill>
                    <a:prstClr val="black"/>
                  </a:solidFill>
                  <a:sym typeface="Symbol"/>
                </a:rPr>
                <a:t>Second job, which will use the data in occupied disk by the first job, stay in queue until the end of the first job.</a:t>
              </a:r>
            </a:p>
          </p:txBody>
        </p:sp>
        <p:grpSp>
          <p:nvGrpSpPr>
            <p:cNvPr id="9" name="グループ化 8"/>
            <p:cNvGrpSpPr/>
            <p:nvPr/>
          </p:nvGrpSpPr>
          <p:grpSpPr>
            <a:xfrm>
              <a:off x="5472101" y="1017896"/>
              <a:ext cx="3600400" cy="5435440"/>
              <a:chOff x="5472101" y="1017896"/>
              <a:chExt cx="3600400" cy="5435440"/>
            </a:xfrm>
          </p:grpSpPr>
          <p:sp>
            <p:nvSpPr>
              <p:cNvPr id="6" name="角丸四角形 5"/>
              <p:cNvSpPr/>
              <p:nvPr/>
            </p:nvSpPr>
            <p:spPr>
              <a:xfrm>
                <a:off x="5472101" y="2303875"/>
                <a:ext cx="3600400" cy="3690410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5123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9469" y="1017896"/>
                <a:ext cx="3293031" cy="5435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" name="テキスト ボックス 7"/>
              <p:cNvSpPr txBox="1"/>
              <p:nvPr/>
            </p:nvSpPr>
            <p:spPr>
              <a:xfrm>
                <a:off x="8469450" y="5274205"/>
                <a:ext cx="603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LSF</a:t>
                </a:r>
                <a:endParaRPr kumimoji="1" lang="ja-JP" altLang="en-US" dirty="0"/>
              </a:p>
            </p:txBody>
          </p:sp>
        </p:grpSp>
        <p:sp>
          <p:nvSpPr>
            <p:cNvPr id="10" name="テキスト ボックス 9"/>
            <p:cNvSpPr txBox="1"/>
            <p:nvPr/>
          </p:nvSpPr>
          <p:spPr>
            <a:xfrm>
              <a:off x="701570" y="5319210"/>
              <a:ext cx="3701393" cy="92333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ja-JP" dirty="0">
                  <a:sym typeface="Symbol"/>
                </a:rPr>
                <a:t>User </a:t>
              </a:r>
              <a:r>
                <a:rPr lang="en-US" altLang="ja-JP" dirty="0" smtClean="0">
                  <a:sym typeface="Symbol"/>
                </a:rPr>
                <a:t>got to be able to </a:t>
              </a:r>
              <a:r>
                <a:rPr lang="en-US" altLang="ja-JP" dirty="0">
                  <a:sym typeface="Symbol"/>
                </a:rPr>
                <a:t>analyze all of the existing data </a:t>
              </a:r>
              <a:r>
                <a:rPr lang="en-US" altLang="ja-JP" dirty="0" smtClean="0">
                  <a:sym typeface="Symbol"/>
                </a:rPr>
                <a:t>in </a:t>
              </a:r>
              <a:r>
                <a:rPr lang="en-US" altLang="ja-JP" dirty="0">
                  <a:sym typeface="Symbol"/>
                </a:rPr>
                <a:t>local </a:t>
              </a:r>
              <a:r>
                <a:rPr lang="en-US" altLang="ja-JP" dirty="0" smtClean="0">
                  <a:sym typeface="Symbol"/>
                </a:rPr>
                <a:t>HDD (150TB) </a:t>
              </a:r>
              <a:r>
                <a:rPr lang="en-US" altLang="ja-JP" dirty="0">
                  <a:sym typeface="Symbol"/>
                </a:rPr>
                <a:t>within 9 hours.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6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1800</TotalTime>
  <Words>1140</Words>
  <Application>Microsoft Office PowerPoint</Application>
  <PresentationFormat>画面に合わせる (4:3)</PresentationFormat>
  <Paragraphs>270</Paragraphs>
  <Slides>19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0" baseType="lpstr">
      <vt:lpstr>Office ​​テーマ</vt:lpstr>
      <vt:lpstr>Data oriented job submission scheme for the PHENIX user analysis in CCJ</vt:lpstr>
      <vt:lpstr>PHENIX Computing Center in Japan (CCJ)</vt:lpstr>
      <vt:lpstr>PHENIX experiment at RHIC</vt:lpstr>
      <vt:lpstr>CCJ specification</vt:lpstr>
      <vt:lpstr>Data transfer record by GridFTP</vt:lpstr>
      <vt:lpstr>Effective utilization for the user analysis</vt:lpstr>
      <vt:lpstr>Disk configuration and I/O performance</vt:lpstr>
      <vt:lpstr>Data allocation</vt:lpstr>
      <vt:lpstr>Job submission scheme</vt:lpstr>
      <vt:lpstr>Summary</vt:lpstr>
      <vt:lpstr>Next step</vt:lpstr>
      <vt:lpstr>Backup</vt:lpstr>
      <vt:lpstr>CCJ specification</vt:lpstr>
      <vt:lpstr>CCJ history</vt:lpstr>
      <vt:lpstr>HPSS data amount</vt:lpstr>
      <vt:lpstr>RIKEN Integrated Cluster of Clusters</vt:lpstr>
      <vt:lpstr>Luminosity at hadron collider</vt:lpstr>
      <vt:lpstr>Integrated luminosity A+A at RHIC</vt:lpstr>
      <vt:lpstr>PHENIX DAQ upgrade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tomoaki</dc:creator>
  <cp:lastModifiedBy>tomoaki</cp:lastModifiedBy>
  <cp:revision>311</cp:revision>
  <cp:lastPrinted>2010-10-17T00:20:18Z</cp:lastPrinted>
  <dcterms:created xsi:type="dcterms:W3CDTF">2010-10-01T07:53:15Z</dcterms:created>
  <dcterms:modified xsi:type="dcterms:W3CDTF">2010-10-19T08:52:04Z</dcterms:modified>
</cp:coreProperties>
</file>